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49" r:id="rId2"/>
    <p:sldId id="379" r:id="rId3"/>
    <p:sldId id="380" r:id="rId4"/>
    <p:sldId id="386" r:id="rId5"/>
    <p:sldId id="383" r:id="rId6"/>
    <p:sldId id="384" r:id="rId7"/>
    <p:sldId id="406" r:id="rId8"/>
    <p:sldId id="378" r:id="rId9"/>
    <p:sldId id="387" r:id="rId10"/>
    <p:sldId id="390" r:id="rId11"/>
    <p:sldId id="389" r:id="rId12"/>
    <p:sldId id="391" r:id="rId13"/>
    <p:sldId id="388" r:id="rId14"/>
    <p:sldId id="404" r:id="rId15"/>
    <p:sldId id="394" r:id="rId16"/>
    <p:sldId id="393" r:id="rId17"/>
    <p:sldId id="397" r:id="rId18"/>
    <p:sldId id="403" r:id="rId19"/>
    <p:sldId id="396" r:id="rId20"/>
    <p:sldId id="395" r:id="rId21"/>
    <p:sldId id="407" r:id="rId22"/>
    <p:sldId id="401" r:id="rId23"/>
    <p:sldId id="408" r:id="rId24"/>
    <p:sldId id="412" r:id="rId25"/>
    <p:sldId id="415" r:id="rId26"/>
    <p:sldId id="416" r:id="rId27"/>
    <p:sldId id="418" r:id="rId28"/>
    <p:sldId id="419" r:id="rId29"/>
    <p:sldId id="420" r:id="rId30"/>
    <p:sldId id="413" r:id="rId31"/>
    <p:sldId id="410" r:id="rId32"/>
    <p:sldId id="392" r:id="rId33"/>
    <p:sldId id="422" r:id="rId34"/>
    <p:sldId id="424" r:id="rId35"/>
    <p:sldId id="423" r:id="rId36"/>
    <p:sldId id="430" r:id="rId37"/>
    <p:sldId id="434" r:id="rId38"/>
    <p:sldId id="432" r:id="rId39"/>
    <p:sldId id="435" r:id="rId40"/>
    <p:sldId id="426" r:id="rId41"/>
    <p:sldId id="429" r:id="rId42"/>
    <p:sldId id="428" r:id="rId43"/>
    <p:sldId id="440" r:id="rId44"/>
    <p:sldId id="438" r:id="rId45"/>
    <p:sldId id="436" r:id="rId46"/>
    <p:sldId id="437" r:id="rId47"/>
    <p:sldId id="362" r:id="rId4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FF00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9" autoAdjust="0"/>
    <p:restoredTop sz="99241" autoAdjust="0"/>
  </p:normalViewPr>
  <p:slideViewPr>
    <p:cSldViewPr>
      <p:cViewPr varScale="1">
        <p:scale>
          <a:sx n="107" d="100"/>
          <a:sy n="107" d="100"/>
        </p:scale>
        <p:origin x="-96" y="-10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12"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defTabSz="927100">
              <a:defRPr sz="1200"/>
            </a:lvl1pPr>
          </a:lstStyle>
          <a:p>
            <a:endParaRPr lang="en-US" dirty="0"/>
          </a:p>
        </p:txBody>
      </p:sp>
      <p:sp>
        <p:nvSpPr>
          <p:cNvPr id="9830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defTabSz="927100">
              <a:defRPr sz="1200"/>
            </a:lvl1pPr>
          </a:lstStyle>
          <a:p>
            <a:endParaRPr lang="en-US" dirty="0"/>
          </a:p>
        </p:txBody>
      </p:sp>
      <p:sp>
        <p:nvSpPr>
          <p:cNvPr id="983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defTabSz="927100">
              <a:defRPr sz="1200"/>
            </a:lvl1pPr>
          </a:lstStyle>
          <a:p>
            <a:endParaRPr lang="en-US" dirty="0"/>
          </a:p>
        </p:txBody>
      </p:sp>
      <p:sp>
        <p:nvSpPr>
          <p:cNvPr id="983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defTabSz="927100">
              <a:defRPr sz="1200"/>
            </a:lvl1pPr>
          </a:lstStyle>
          <a:p>
            <a:fld id="{F0137C95-080C-4A40-BA0C-244FA455B1D7}"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defTabSz="927100">
              <a:defRPr sz="1200"/>
            </a:lvl1pPr>
          </a:lstStyle>
          <a:p>
            <a:endParaRPr lang="en-US" dirty="0"/>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defTabSz="927100">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04900" y="696913"/>
            <a:ext cx="4649788" cy="348773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defTabSz="927100">
              <a:defRPr sz="1200"/>
            </a:lvl1pPr>
          </a:lstStyle>
          <a:p>
            <a:endParaRPr lang="en-US" dirty="0"/>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defTabSz="927100">
              <a:defRPr sz="1200"/>
            </a:lvl1pPr>
          </a:lstStyle>
          <a:p>
            <a:fld id="{9E8EF7C8-6899-469A-91F5-64C0CB1BAADF}"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8A83C-1BC9-4287-AF5A-53DF1B2F53B6}" type="slidenum">
              <a:rPr lang="en-US"/>
              <a:pPr/>
              <a:t>1</a:t>
            </a:fld>
            <a:endParaRPr lang="en-US" dirty="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baseline="0" dirty="0" smtClean="0"/>
              <a:t>  </a:t>
            </a:r>
          </a:p>
          <a:p>
            <a:endParaRPr lang="en-US" baseline="0" dirty="0" smtClean="0"/>
          </a:p>
          <a:p>
            <a:r>
              <a:rPr lang="en-US" baseline="0" dirty="0" smtClean="0"/>
              <a:t>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 </a:t>
            </a:r>
          </a:p>
          <a:p>
            <a:endParaRPr lang="en-US" sz="1200" kern="1200" baseline="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5</a:t>
            </a:r>
            <a:r>
              <a:rPr lang="en-US" sz="1200" kern="1200" baseline="30000" dirty="0" smtClean="0">
                <a:solidFill>
                  <a:schemeClr val="tx1"/>
                </a:solidFill>
                <a:latin typeface="Arial" charset="0"/>
                <a:ea typeface="+mn-ea"/>
                <a:cs typeface="+mn-cs"/>
              </a:rPr>
              <a:t>th</a:t>
            </a:r>
            <a:r>
              <a:rPr lang="en-US" sz="1200" kern="1200" baseline="0" dirty="0" smtClean="0">
                <a:solidFill>
                  <a:schemeClr val="tx1"/>
                </a:solidFill>
                <a:latin typeface="Arial" charset="0"/>
                <a:ea typeface="+mn-ea"/>
                <a:cs typeface="+mn-cs"/>
              </a:rPr>
              <a:t> element of safety program is</a:t>
            </a:r>
          </a:p>
          <a:p>
            <a:endParaRPr lang="en-US" sz="1200" kern="1200" baseline="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Management commitment and employee involvement are complementary. </a:t>
            </a:r>
            <a:r>
              <a:rPr lang="en-US" sz="1200" kern="1200" baseline="0" dirty="0" smtClean="0">
                <a:solidFill>
                  <a:schemeClr val="tx1"/>
                </a:solidFill>
                <a:latin typeface="Arial" charset="0"/>
                <a:ea typeface="+mn-ea"/>
                <a:cs typeface="+mn-cs"/>
              </a:rPr>
              <a:t>Safety cannot be managed effectively unless employees are involved in the day-to-day effort to keep the workplace safe.</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Employee involvement provides the means through which workers develop and express their own commitment to worksite safety.</a:t>
            </a:r>
          </a:p>
          <a:p>
            <a:endParaRPr lang="en-US" sz="1200" kern="120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Some of the best ways to get them involved is by having them attend safety …..</a:t>
            </a:r>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A35B3-D331-42D3-9746-0E45DFCD8987}" type="slidenum">
              <a:rPr lang="en-US"/>
              <a:pPr/>
              <a:t>21</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a:t>Can anyone tell me the difference between safety meetings and safety training?</a:t>
            </a:r>
          </a:p>
          <a:p>
            <a:r>
              <a:rPr lang="en-US" dirty="0"/>
              <a:t>A safety meeting includes ALL employees at ALL levels.  Meaning…the topic of the safety meeting applies to all whom are present.  IE: heat exhaustion topic in May or June, Sexual Harassment awareness, Road Rage Awareness</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CEFE-209D-4D28-AC0C-1CE56602FD9B}" type="slidenum">
              <a:rPr lang="en-US"/>
              <a:pPr/>
              <a:t>24</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dirty="0" smtClean="0"/>
              <a:t>.</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45C4C-E321-4145-9A20-90DA5BDB3370}" type="slidenum">
              <a:rPr lang="en-US"/>
              <a:pPr/>
              <a:t>25</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dirty="0" smtClean="0"/>
              <a: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4BC3A-7AB4-494D-B9C0-A24D08511065}" type="slidenum">
              <a:rPr lang="en-US"/>
              <a:pPr/>
              <a:t>26</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2DBEB-CF19-49CA-900E-D0CD655D15EF}" type="slidenum">
              <a:rPr lang="en-US"/>
              <a:pPr/>
              <a:t>27</a:t>
            </a:fld>
            <a:endParaRPr lang="en-US" dirty="0"/>
          </a:p>
        </p:txBody>
      </p:sp>
      <p:sp>
        <p:nvSpPr>
          <p:cNvPr id="75778" name="Rectangle 2"/>
          <p:cNvSpPr>
            <a:spLocks noGrp="1" noRot="1" noChangeAspect="1" noChangeArrowheads="1" noTextEdit="1"/>
          </p:cNvSpPr>
          <p:nvPr>
            <p:ph type="sldImg"/>
          </p:nvPr>
        </p:nvSpPr>
        <p:spPr>
          <a:xfrm>
            <a:off x="1106488" y="696913"/>
            <a:ext cx="4648200" cy="3486150"/>
          </a:xfrm>
          <a:ln/>
        </p:spPr>
      </p:sp>
      <p:sp>
        <p:nvSpPr>
          <p:cNvPr id="75779" name="Rectangle 3"/>
          <p:cNvSpPr>
            <a:spLocks noGrp="1" noChangeArrowheads="1"/>
          </p:cNvSpPr>
          <p:nvPr>
            <p:ph type="body" idx="1"/>
          </p:nvPr>
        </p:nvSpPr>
        <p:spPr>
          <a:xfrm>
            <a:off x="914400" y="4416425"/>
            <a:ext cx="5029200" cy="4183063"/>
          </a:xfrm>
        </p:spPr>
        <p:txBody>
          <a:bodyPr/>
          <a:lstStyle/>
          <a:p>
            <a:endParaRPr lang="en-US" sz="1600"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DBAE44-AFF3-4C7A-A277-BC5BC6806EF4}" type="slidenum">
              <a:rPr lang="en-US"/>
              <a:pPr/>
              <a:t>28</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E9AEE-5D00-40A3-B03F-F2A84F3BFEAC}" type="slidenum">
              <a:rPr lang="en-US"/>
              <a:pPr/>
              <a:t>29</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a:t>Teaching aids can include: name of video, websites or resources for handouts</a:t>
            </a:r>
          </a:p>
          <a:p>
            <a:r>
              <a:rPr lang="en-US" dirty="0"/>
              <a:t>Total # of employees on staff need to be able to be verified if the LPO asks during the audit, best source will be from ISIS payroll.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another element of your safety program, Incentive programs do not replace poor safety management. A safety incentive program is successful when the organization already has implemented a good safety program. An effective safety incentive program encourages employees to exceed the expectations of a safety management program. Incentives can be very simple such</a:t>
            </a:r>
            <a:r>
              <a:rPr lang="en-US" baseline="0" dirty="0" smtClean="0"/>
              <a:t> as</a:t>
            </a:r>
            <a:endParaRPr lang="en-US" dirty="0" smtClean="0"/>
          </a:p>
          <a:p>
            <a:r>
              <a:rPr lang="en-US" dirty="0" smtClean="0">
                <a:solidFill>
                  <a:schemeClr val="bg1"/>
                </a:solidFill>
              </a:rPr>
              <a:t>Recognition</a:t>
            </a:r>
          </a:p>
          <a:p>
            <a:r>
              <a:rPr lang="en-US" dirty="0" smtClean="0">
                <a:solidFill>
                  <a:schemeClr val="bg1"/>
                </a:solidFill>
              </a:rPr>
              <a:t>Time Off</a:t>
            </a:r>
          </a:p>
          <a:p>
            <a:r>
              <a:rPr lang="en-US" dirty="0" smtClean="0">
                <a:solidFill>
                  <a:schemeClr val="bg1"/>
                </a:solidFill>
              </a:rPr>
              <a:t> Special Assignments</a:t>
            </a:r>
          </a:p>
          <a:p>
            <a:r>
              <a:rPr lang="en-US" dirty="0" smtClean="0">
                <a:solidFill>
                  <a:schemeClr val="bg1"/>
                </a:solidFill>
              </a:rPr>
              <a:t>Gift Cards</a:t>
            </a:r>
          </a:p>
          <a:p>
            <a:r>
              <a:rPr lang="en-US" dirty="0" smtClean="0">
                <a:solidFill>
                  <a:schemeClr val="bg1"/>
                </a:solidFill>
              </a:rPr>
              <a:t> Lunches</a:t>
            </a:r>
          </a:p>
          <a:p>
            <a:r>
              <a:rPr lang="en-US" dirty="0" smtClean="0">
                <a:solidFill>
                  <a:schemeClr val="bg1"/>
                </a:solidFill>
              </a:rPr>
              <a:t>Prizes such as umbrella, handbags, apparel, ppe</a:t>
            </a:r>
          </a:p>
          <a:p>
            <a:endParaRPr lang="en-US" dirty="0" smtClean="0"/>
          </a:p>
          <a:p>
            <a:r>
              <a:rPr lang="en-US" dirty="0" smtClean="0"/>
              <a:t>Anything can be used but you’ll have to decide what is</a:t>
            </a:r>
            <a:r>
              <a:rPr lang="en-US" baseline="0" dirty="0" smtClean="0"/>
              <a:t> best for your organization.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C6B9D-EEBF-45EB-869C-A046AD356CE4}" type="slidenum">
              <a:rPr lang="en-US"/>
              <a:pPr/>
              <a:t>36</a:t>
            </a:fld>
            <a:endParaRPr lang="en-US" dirty="0"/>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lvl="1"/>
            <a:endParaRPr lang="en-US" sz="1200" kern="1200" baseline="0" dirty="0" smtClean="0">
              <a:solidFill>
                <a:schemeClr val="tx1"/>
              </a:solidFill>
              <a:latin typeface="Arial" charset="0"/>
              <a:ea typeface="+mn-ea"/>
              <a:cs typeface="+mn-cs"/>
            </a:endParaRPr>
          </a:p>
          <a:p>
            <a:pPr lvl="1"/>
            <a:endParaRPr lang="en-US" sz="1200" kern="1200" baseline="0" dirty="0" smtClean="0">
              <a:solidFill>
                <a:schemeClr val="tx1"/>
              </a:solidFill>
              <a:latin typeface="Arial"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9E8EF7C8-6899-469A-91F5-64C0CB1BAADF}" type="slidenum">
              <a:rPr lang="en-US" smtClean="0"/>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83526-5809-4EDB-B696-AAED08384D56}" type="slidenum">
              <a:rPr lang="en-US"/>
              <a:pPr/>
              <a:t>38</a:t>
            </a:fld>
            <a:endParaRPr lang="en-US" dirty="0"/>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840FD-376D-4907-85BD-3E9947359CF9}" type="slidenum">
              <a:rPr lang="en-US"/>
              <a:pPr/>
              <a:t>39</a:t>
            </a:fld>
            <a:endParaRPr lang="en-US"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50970-79F0-4562-BA95-7D15C8361644}" type="slidenum">
              <a:rPr lang="en-US"/>
              <a:pPr/>
              <a:t>43</a:t>
            </a:fld>
            <a:endParaRPr lang="en-US" dirty="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9E8EF7C8-6899-469A-91F5-64C0CB1BAADF}" type="slidenum">
              <a:rPr lang="en-US" smtClean="0"/>
              <a:pPr/>
              <a:t>44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E8EF7C8-6899-469A-91F5-64C0CB1BAADF}" type="slidenum">
              <a:rPr lang="en-US" smtClean="0"/>
              <a:pPr/>
              <a:t>45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46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7F5D5-FA1B-43FD-AFAB-5062CD7A281E}" type="slidenum">
              <a:rPr lang="en-US"/>
              <a:pPr/>
              <a:t>47</a:t>
            </a:fld>
            <a:endParaRPr lang="en-US" dirty="0"/>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9E8EF7C8-6899-469A-91F5-64C0CB1BAAD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r>
              <a:rPr lang="en-US" baseline="0" dirty="0" smtClean="0"/>
              <a:t> of commitment are</a:t>
            </a:r>
          </a:p>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cost of your Workers Comp premium</a:t>
            </a:r>
          </a:p>
          <a:p>
            <a:r>
              <a:rPr lang="en-US" baseline="0" dirty="0" smtClean="0"/>
              <a:t>Explain the time taken to investigate and report accidents, show how much this costs</a:t>
            </a:r>
          </a:p>
          <a:p>
            <a:r>
              <a:rPr lang="en-US" baseline="0" dirty="0" smtClean="0"/>
              <a:t>Report the cost of property damage from accidents, the cost of replacement employees, the amount of time taken off work</a:t>
            </a:r>
          </a:p>
          <a:p>
            <a:endParaRPr lang="en-US" baseline="0" dirty="0" smtClean="0"/>
          </a:p>
        </p:txBody>
      </p:sp>
      <p:sp>
        <p:nvSpPr>
          <p:cNvPr id="4" name="Slide Number Placeholder 3"/>
          <p:cNvSpPr>
            <a:spLocks noGrp="1"/>
          </p:cNvSpPr>
          <p:nvPr>
            <p:ph type="sldNum" sz="quarter" idx="10"/>
          </p:nvPr>
        </p:nvSpPr>
        <p:spPr/>
        <p:txBody>
          <a:bodyPr/>
          <a:lstStyle/>
          <a:p>
            <a:fld id="{9E8EF7C8-6899-469A-91F5-64C0CB1BAAD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you can’t get the support of your Mayor or Manager, your going to have a really tough time getting  --- the support of your co-wokers, the time necessary to training, its going to be a struggle to be successful, just do the best you can.</a:t>
            </a:r>
            <a:endParaRPr lang="en-US" dirty="0" smtClean="0"/>
          </a:p>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are your key personnel?  Who should be your safety coordinator?</a:t>
            </a:r>
          </a:p>
          <a:p>
            <a:r>
              <a:rPr lang="en-US" dirty="0" smtClean="0"/>
              <a:t>Obviously</a:t>
            </a:r>
            <a:r>
              <a:rPr lang="en-US" baseline="0" dirty="0" smtClean="0"/>
              <a:t>  </a:t>
            </a:r>
            <a:r>
              <a:rPr lang="en-US" dirty="0" smtClean="0"/>
              <a:t>for</a:t>
            </a:r>
            <a:r>
              <a:rPr lang="en-US" baseline="0" dirty="0" smtClean="0"/>
              <a:t> each organization this will vary. It may be the Mayor or Clerk in some cities--- especially the smaller towns</a:t>
            </a:r>
          </a:p>
          <a:p>
            <a:r>
              <a:rPr lang="en-US" baseline="0" dirty="0" smtClean="0"/>
              <a:t>Could be your Police Chief, Fire Chief, Public Works Supervisor, Any supervisor---- Does it have to be a manager or supervisor? No, but hopefully individuals that have made it to these positions have done so because they are mature, responsible, motivated, hard working employees.  They are already leaders or they should be. They already have necessary authority and leadership skills required of a safety coordinator. </a:t>
            </a:r>
          </a:p>
          <a:p>
            <a:endParaRPr lang="en-US" baseline="0" dirty="0" smtClean="0"/>
          </a:p>
          <a:p>
            <a:r>
              <a:rPr lang="en-US" baseline="0" dirty="0" smtClean="0"/>
              <a:t>Safety coordinators aren’t the only employees that should be assigned responsibility? </a:t>
            </a:r>
          </a:p>
          <a:p>
            <a:endParaRPr lang="en-US" baseline="0" dirty="0" smtClean="0"/>
          </a:p>
          <a:p>
            <a:r>
              <a:rPr lang="en-US" sz="1200" kern="1200" baseline="0" dirty="0" smtClean="0">
                <a:solidFill>
                  <a:schemeClr val="tx1"/>
                </a:solidFill>
                <a:latin typeface="Arial" charset="0"/>
                <a:ea typeface="+mn-ea"/>
                <a:cs typeface="+mn-cs"/>
              </a:rPr>
              <a:t>Each person in your organization, no matter what his or her function, has some responsibility for health and safety. Assign responsibilities, set these out</a:t>
            </a:r>
          </a:p>
          <a:p>
            <a:r>
              <a:rPr lang="en-US" sz="1200" kern="1200" baseline="0" dirty="0" smtClean="0">
                <a:solidFill>
                  <a:schemeClr val="tx1"/>
                </a:solidFill>
                <a:latin typeface="Arial" charset="0"/>
                <a:ea typeface="+mn-ea"/>
                <a:cs typeface="+mn-cs"/>
              </a:rPr>
              <a:t>in writing to ensure that they are understood, and hold the appropriate persons accountable. </a:t>
            </a:r>
            <a:endParaRPr lang="en-US" dirty="0" smtClean="0"/>
          </a:p>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EF7C8-6899-469A-91F5-64C0CB1BAAD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dirty="0" smtClean="0"/>
              <a:t>Click icon to add clip art</a:t>
            </a:r>
            <a:endParaRPr lang="en-US" dirty="0"/>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2538"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52538" y="1981200"/>
            <a:ext cx="3810000" cy="4114800"/>
          </a:xfrm>
        </p:spPr>
        <p:txBody>
          <a:bodyPr/>
          <a:lstStyle/>
          <a:p>
            <a:endParaRPr lang="en-US" dirty="0"/>
          </a:p>
        </p:txBody>
      </p:sp>
      <p:sp>
        <p:nvSpPr>
          <p:cNvPr id="4" name="Text Placeholder 3"/>
          <p:cNvSpPr>
            <a:spLocks noGrp="1"/>
          </p:cNvSpPr>
          <p:nvPr>
            <p:ph type="body" sz="half" idx="2"/>
          </p:nvPr>
        </p:nvSpPr>
        <p:spPr>
          <a:xfrm>
            <a:off x="5214938"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2538" y="6248400"/>
            <a:ext cx="19050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690938"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119938" y="6248400"/>
            <a:ext cx="1905000" cy="457200"/>
          </a:xfrm>
          <a:prstGeom prst="rect">
            <a:avLst/>
          </a:prstGeom>
        </p:spPr>
        <p:txBody>
          <a:bodyPr/>
          <a:lstStyle>
            <a:lvl1pPr>
              <a:defRPr/>
            </a:lvl1pPr>
          </a:lstStyle>
          <a:p>
            <a:fld id="{82B1A3DA-DC9C-4710-804A-0FE65A54557F}" type="slidenum">
              <a:rPr lang="en-US"/>
              <a:pPr/>
              <a:t>‹#›</a:t>
            </a:fld>
            <a:endParaRPr lang="en-US" dirty="0"/>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Personal Protective Equipment - PPE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strips dir="rd"/>
  </p:transition>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defRPr>
      </a:lvl2pPr>
      <a:lvl3pPr algn="ctr" rtl="0" eaLnBrk="1" fontAlgn="base" hangingPunct="1">
        <a:spcBef>
          <a:spcPct val="0"/>
        </a:spcBef>
        <a:spcAft>
          <a:spcPct val="0"/>
        </a:spcAft>
        <a:defRPr sz="3200">
          <a:solidFill>
            <a:schemeClr val="tx2"/>
          </a:solidFill>
          <a:latin typeface="Arial" charset="0"/>
        </a:defRPr>
      </a:lvl3pPr>
      <a:lvl4pPr algn="ctr" rtl="0" eaLnBrk="1" fontAlgn="base" hangingPunct="1">
        <a:spcBef>
          <a:spcPct val="0"/>
        </a:spcBef>
        <a:spcAft>
          <a:spcPct val="0"/>
        </a:spcAft>
        <a:defRPr sz="3200">
          <a:solidFill>
            <a:schemeClr val="tx2"/>
          </a:solidFill>
          <a:latin typeface="Arial" charset="0"/>
        </a:defRPr>
      </a:lvl4pPr>
      <a:lvl5pPr algn="ctr" rtl="0" eaLnBrk="1" fontAlgn="base" hangingPunct="1">
        <a:spcBef>
          <a:spcPct val="0"/>
        </a:spcBef>
        <a:spcAft>
          <a:spcPct val="0"/>
        </a:spcAft>
        <a:defRPr sz="3200">
          <a:solidFill>
            <a:schemeClr val="tx2"/>
          </a:solidFill>
          <a:latin typeface="Arial" charset="0"/>
        </a:defRPr>
      </a:lvl5pPr>
      <a:lvl6pPr marL="457200" algn="ctr" rtl="0" eaLnBrk="1" fontAlgn="base" hangingPunct="1">
        <a:spcBef>
          <a:spcPct val="0"/>
        </a:spcBef>
        <a:spcAft>
          <a:spcPct val="0"/>
        </a:spcAft>
        <a:defRPr sz="3200">
          <a:solidFill>
            <a:schemeClr val="tx2"/>
          </a:solidFill>
          <a:latin typeface="Arial" charset="0"/>
        </a:defRPr>
      </a:lvl6pPr>
      <a:lvl7pPr marL="914400" algn="ctr" rtl="0" eaLnBrk="1" fontAlgn="base" hangingPunct="1">
        <a:spcBef>
          <a:spcPct val="0"/>
        </a:spcBef>
        <a:spcAft>
          <a:spcPct val="0"/>
        </a:spcAft>
        <a:defRPr sz="3200">
          <a:solidFill>
            <a:schemeClr val="tx2"/>
          </a:solidFill>
          <a:latin typeface="Arial" charset="0"/>
        </a:defRPr>
      </a:lvl7pPr>
      <a:lvl8pPr marL="1371600" algn="ctr" rtl="0" eaLnBrk="1" fontAlgn="base" hangingPunct="1">
        <a:spcBef>
          <a:spcPct val="0"/>
        </a:spcBef>
        <a:spcAft>
          <a:spcPct val="0"/>
        </a:spcAft>
        <a:defRPr sz="3200">
          <a:solidFill>
            <a:schemeClr val="tx2"/>
          </a:solidFill>
          <a:latin typeface="Arial" charset="0"/>
        </a:defRPr>
      </a:lvl8pPr>
      <a:lvl9pPr marL="1828800" algn="ctr"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Rectangle 5"/>
          <p:cNvSpPr>
            <a:spLocks noGrp="1" noChangeArrowheads="1"/>
          </p:cNvSpPr>
          <p:nvPr>
            <p:ph type="title"/>
          </p:nvPr>
        </p:nvSpPr>
        <p:spPr>
          <a:xfrm>
            <a:off x="685800" y="228600"/>
            <a:ext cx="8229600" cy="1143000"/>
          </a:xfrm>
        </p:spPr>
        <p:txBody>
          <a:bodyPr/>
          <a:lstStyle/>
          <a:p>
            <a:r>
              <a:rPr lang="en-US" sz="4800" dirty="0" smtClean="0">
                <a:solidFill>
                  <a:srgbClr val="FFFF00"/>
                </a:solidFill>
                <a:latin typeface="Book Antiqua" pitchFamily="18" charset="0"/>
              </a:rPr>
              <a:t>Municipal Safety Programs</a:t>
            </a:r>
            <a:endParaRPr lang="en-US" sz="4800" dirty="0">
              <a:solidFill>
                <a:srgbClr val="FFFF00"/>
              </a:solidFill>
              <a:latin typeface="Book Antiqua" pitchFamily="18" charset="0"/>
            </a:endParaRPr>
          </a:p>
        </p:txBody>
      </p:sp>
      <p:pic>
        <p:nvPicPr>
          <p:cNvPr id="189451" name="Picture 11" descr="Committee Picture"/>
          <p:cNvPicPr>
            <a:picLocks noGrp="1" noChangeAspect="1" noChangeArrowheads="1"/>
          </p:cNvPicPr>
          <p:nvPr>
            <p:ph idx="1"/>
          </p:nvPr>
        </p:nvPicPr>
        <p:blipFill>
          <a:blip r:embed="rId3" cstate="print"/>
          <a:srcRect/>
          <a:stretch>
            <a:fillRect/>
          </a:stretch>
        </p:blipFill>
        <p:spPr>
          <a:xfrm>
            <a:off x="838200" y="1219200"/>
            <a:ext cx="7543800" cy="3773488"/>
          </a:xfrm>
          <a:noFill/>
          <a:ln/>
        </p:spPr>
      </p:pic>
      <p:sp>
        <p:nvSpPr>
          <p:cNvPr id="189447" name="Rectangle 7"/>
          <p:cNvSpPr>
            <a:spLocks noChangeArrowheads="1"/>
          </p:cNvSpPr>
          <p:nvPr/>
        </p:nvSpPr>
        <p:spPr bwMode="auto">
          <a:xfrm>
            <a:off x="457200" y="5715000"/>
            <a:ext cx="8229600" cy="685800"/>
          </a:xfrm>
          <a:prstGeom prst="rect">
            <a:avLst/>
          </a:prstGeom>
          <a:noFill/>
          <a:ln w="9525">
            <a:noFill/>
            <a:miter lim="800000"/>
            <a:headEnd/>
            <a:tailEnd/>
          </a:ln>
          <a:effectLst/>
        </p:spPr>
        <p:txBody>
          <a:bodyPr anchor="ctr"/>
          <a:lstStyle/>
          <a:p>
            <a:pPr algn="ctr"/>
            <a:r>
              <a:rPr lang="en-US" dirty="0" smtClean="0">
                <a:solidFill>
                  <a:srgbClr val="FFFF00"/>
                </a:solidFill>
                <a:latin typeface="Book Antiqua" pitchFamily="18" charset="0"/>
              </a:rPr>
              <a:t>Will Strength</a:t>
            </a:r>
            <a:endParaRPr lang="en-US" dirty="0">
              <a:solidFill>
                <a:srgbClr val="FFFF00"/>
              </a:solidFill>
              <a:latin typeface="Book Antiqua" pitchFamily="18" charset="0"/>
            </a:endParaRPr>
          </a:p>
        </p:txBody>
      </p:sp>
      <p:pic>
        <p:nvPicPr>
          <p:cNvPr id="5" name="Picture 86" descr="carrie logo copy"/>
          <p:cNvPicPr>
            <a:picLocks noChangeAspect="1" noChangeArrowheads="1"/>
          </p:cNvPicPr>
          <p:nvPr/>
        </p:nvPicPr>
        <p:blipFill>
          <a:blip r:embed="rId4" cstate="print">
            <a:lum bright="-48000" contrast="100000"/>
          </a:blip>
          <a:srcRect/>
          <a:stretch>
            <a:fillRect/>
          </a:stretch>
        </p:blipFill>
        <p:spPr bwMode="auto">
          <a:xfrm>
            <a:off x="1447800" y="5029200"/>
            <a:ext cx="1652588" cy="1652588"/>
          </a:xfrm>
          <a:prstGeom prst="rect">
            <a:avLst/>
          </a:prstGeom>
          <a:noFill/>
          <a:ln w="9525">
            <a:noFill/>
            <a:miter lim="800000"/>
            <a:headEnd/>
            <a:tailEnd/>
          </a:ln>
        </p:spPr>
      </p:pic>
      <p:pic>
        <p:nvPicPr>
          <p:cNvPr id="6" name="Picture 11" descr="MunWorkLlogo"/>
          <p:cNvPicPr>
            <a:picLocks noChangeAspect="1" noChangeArrowheads="1"/>
          </p:cNvPicPr>
          <p:nvPr/>
        </p:nvPicPr>
        <p:blipFill>
          <a:blip r:embed="rId5" cstate="print"/>
          <a:srcRect/>
          <a:stretch>
            <a:fillRect/>
          </a:stretch>
        </p:blipFill>
        <p:spPr bwMode="auto">
          <a:xfrm>
            <a:off x="6019800" y="5029200"/>
            <a:ext cx="1676400" cy="16764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00"/>
                </a:solidFill>
              </a:rPr>
              <a:t>Responsibility</a:t>
            </a:r>
            <a:endParaRPr lang="en-US" sz="4400"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Investigate all accidents to determine the </a:t>
            </a:r>
            <a:r>
              <a:rPr lang="en-US" dirty="0" smtClean="0">
                <a:solidFill>
                  <a:srgbClr val="FFFFFF"/>
                </a:solidFill>
              </a:rPr>
              <a:t>causes, and what corrective action is needed</a:t>
            </a:r>
          </a:p>
          <a:p>
            <a:r>
              <a:rPr lang="en-US" dirty="0" smtClean="0">
                <a:solidFill>
                  <a:srgbClr val="FFFFFF"/>
                </a:solidFill>
              </a:rPr>
              <a:t>Maintain equipment, machinery, tools, etc., in good working condition</a:t>
            </a:r>
          </a:p>
          <a:p>
            <a:r>
              <a:rPr lang="en-US" dirty="0" smtClean="0">
                <a:solidFill>
                  <a:srgbClr val="FFFFFF"/>
                </a:solidFill>
              </a:rPr>
              <a:t>Conduct regular health and safety inspections</a:t>
            </a:r>
          </a:p>
          <a:p>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Employee Responsibility</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Make sure that workers understand their responsibilities. These include </a:t>
            </a:r>
          </a:p>
          <a:p>
            <a:r>
              <a:rPr lang="en-US" dirty="0" smtClean="0">
                <a:solidFill>
                  <a:schemeClr val="bg1"/>
                </a:solidFill>
              </a:rPr>
              <a:t>Complying with safety rules, work practices, and procedures</a:t>
            </a:r>
          </a:p>
          <a:p>
            <a:r>
              <a:rPr lang="en-US" dirty="0" smtClean="0">
                <a:solidFill>
                  <a:schemeClr val="bg1"/>
                </a:solidFill>
              </a:rPr>
              <a:t>Use protective devices and safety equipment properly</a:t>
            </a:r>
          </a:p>
          <a:p>
            <a:r>
              <a:rPr lang="en-US" dirty="0" smtClean="0">
                <a:solidFill>
                  <a:schemeClr val="bg1"/>
                </a:solidFill>
              </a:rPr>
              <a:t>Report all hazards to their supervisors</a:t>
            </a:r>
          </a:p>
          <a:p>
            <a:r>
              <a:rPr lang="en-US" dirty="0" smtClean="0">
                <a:solidFill>
                  <a:schemeClr val="bg1"/>
                </a:solidFill>
              </a:rPr>
              <a:t>Report all accidents immediately</a:t>
            </a:r>
            <a:endParaRPr lang="en-US" dirty="0">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solidFill>
                  <a:srgbClr val="FFFF00"/>
                </a:solidFill>
              </a:rPr>
              <a:t>Accountability</a:t>
            </a:r>
            <a:endParaRPr lang="en-US" sz="4000" dirty="0">
              <a:solidFill>
                <a:srgbClr val="FFFF00"/>
              </a:solidFill>
            </a:endParaRPr>
          </a:p>
        </p:txBody>
      </p:sp>
      <p:sp>
        <p:nvSpPr>
          <p:cNvPr id="3" name="Content Placeholder 2"/>
          <p:cNvSpPr>
            <a:spLocks noGrp="1"/>
          </p:cNvSpPr>
          <p:nvPr>
            <p:ph idx="1"/>
          </p:nvPr>
        </p:nvSpPr>
        <p:spPr>
          <a:xfrm>
            <a:off x="457200" y="990600"/>
            <a:ext cx="8229600" cy="4830763"/>
          </a:xfrm>
        </p:spPr>
        <p:txBody>
          <a:bodyPr/>
          <a:lstStyle/>
          <a:p>
            <a:pPr>
              <a:buNone/>
            </a:pPr>
            <a:r>
              <a:rPr lang="en-US" dirty="0" smtClean="0">
                <a:solidFill>
                  <a:schemeClr val="bg1"/>
                </a:solidFill>
              </a:rPr>
              <a:t> Strengthen accountability by doing the following: </a:t>
            </a:r>
          </a:p>
          <a:p>
            <a:r>
              <a:rPr lang="en-US" dirty="0" smtClean="0">
                <a:solidFill>
                  <a:srgbClr val="FFFFFF"/>
                </a:solidFill>
              </a:rPr>
              <a:t>Develop and enforce a written disciplinary policy that has clear workplace safety expectations for all employees. </a:t>
            </a:r>
          </a:p>
          <a:p>
            <a:r>
              <a:rPr lang="en-US" dirty="0" smtClean="0">
                <a:solidFill>
                  <a:srgbClr val="FFFFFF"/>
                </a:solidFill>
              </a:rPr>
              <a:t>Hold supervisors responsible for developing proper attitudes for workplace safety and health, for enforcing safety and health rules, and for the safety record of those they supervise. </a:t>
            </a:r>
          </a:p>
          <a:p>
            <a:pPr>
              <a:buNone/>
            </a:pPr>
            <a:endParaRPr lang="en-US" dirty="0" smtClean="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53400" cy="609600"/>
          </a:xfrm>
        </p:spPr>
        <p:txBody>
          <a:bodyPr/>
          <a:lstStyle/>
          <a:p>
            <a:r>
              <a:rPr lang="en-US" sz="4000" dirty="0" smtClean="0">
                <a:solidFill>
                  <a:srgbClr val="FFFF00"/>
                </a:solidFill>
              </a:rPr>
              <a:t>Accountability</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FF"/>
                </a:solidFill>
              </a:rPr>
              <a:t>Include employees’ safety and health responsibilities in their job descriptions and performance evaluations. Ensure that they understand fulfilling those responsibilities is a condition of employment. </a:t>
            </a:r>
          </a:p>
          <a:p>
            <a:pPr>
              <a:buNone/>
            </a:pPr>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Hazard Identification</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EXAMPLES OF COMMON HAZARDS</a:t>
            </a:r>
          </a:p>
          <a:p>
            <a:r>
              <a:rPr lang="en-US" dirty="0" smtClean="0">
                <a:solidFill>
                  <a:schemeClr val="bg1"/>
                </a:solidFill>
              </a:rPr>
              <a:t>Housekeeping and Sanitation</a:t>
            </a:r>
          </a:p>
          <a:p>
            <a:r>
              <a:rPr lang="en-US" dirty="0" smtClean="0">
                <a:solidFill>
                  <a:schemeClr val="bg1"/>
                </a:solidFill>
              </a:rPr>
              <a:t>Tools and Equipment</a:t>
            </a:r>
          </a:p>
          <a:p>
            <a:r>
              <a:rPr lang="en-US" dirty="0" smtClean="0">
                <a:solidFill>
                  <a:schemeClr val="bg1"/>
                </a:solidFill>
              </a:rPr>
              <a:t>Material Handling and Storage</a:t>
            </a:r>
          </a:p>
          <a:p>
            <a:r>
              <a:rPr lang="en-US" dirty="0" smtClean="0">
                <a:solidFill>
                  <a:schemeClr val="bg1"/>
                </a:solidFill>
              </a:rPr>
              <a:t>Motorized Vehicles</a:t>
            </a:r>
          </a:p>
          <a:p>
            <a:pPr marL="342900" lvl="2" indent="-342900"/>
            <a:r>
              <a:rPr lang="en-US" sz="3200" dirty="0" smtClean="0">
                <a:solidFill>
                  <a:schemeClr val="bg1"/>
                </a:solidFill>
              </a:rPr>
              <a:t>Accidental Impact and falling objects</a:t>
            </a:r>
          </a:p>
          <a:p>
            <a:r>
              <a:rPr lang="en-US" dirty="0" smtClean="0">
                <a:solidFill>
                  <a:schemeClr val="bg1"/>
                </a:solidFill>
              </a:rPr>
              <a:t>Walking &amp; Working Surfaces</a:t>
            </a:r>
          </a:p>
          <a:p>
            <a:r>
              <a:rPr lang="en-US" dirty="0" smtClean="0">
                <a:solidFill>
                  <a:schemeClr val="bg1"/>
                </a:solidFill>
              </a:rPr>
              <a:t>Noise, Vibration, Sharp Objects</a:t>
            </a:r>
          </a:p>
          <a:p>
            <a:pPr>
              <a:buNone/>
            </a:pPr>
            <a:endParaRPr lang="en-US" dirty="0">
              <a:solidFill>
                <a:srgbClr val="FFFF00"/>
              </a:solidFill>
            </a:endParaRP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Hazard Identification and Control</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b="1" i="1" dirty="0" smtClean="0">
                <a:solidFill>
                  <a:srgbClr val="FFFFFF"/>
                </a:solidFill>
              </a:rPr>
              <a:t>Conduct a baseline hazard survey. </a:t>
            </a:r>
          </a:p>
          <a:p>
            <a:pPr>
              <a:buNone/>
            </a:pPr>
            <a:r>
              <a:rPr lang="en-US" b="1" i="1" dirty="0" smtClean="0">
                <a:solidFill>
                  <a:srgbClr val="FFFFFF"/>
                </a:solidFill>
              </a:rPr>
              <a:t>Perform regular safety inspections. </a:t>
            </a:r>
          </a:p>
          <a:p>
            <a:pPr>
              <a:buNone/>
            </a:pPr>
            <a:r>
              <a:rPr lang="en-US" b="1" i="1" dirty="0" smtClean="0">
                <a:solidFill>
                  <a:srgbClr val="FFFFFF"/>
                </a:solidFill>
              </a:rPr>
              <a:t>Watch for hazards. </a:t>
            </a:r>
          </a:p>
          <a:p>
            <a:pPr>
              <a:buNone/>
            </a:pPr>
            <a:r>
              <a:rPr lang="en-US" b="1" i="1" dirty="0" smtClean="0">
                <a:solidFill>
                  <a:srgbClr val="FFFFFF"/>
                </a:solidFill>
              </a:rPr>
              <a:t>Look for new hazards whenever you change equipment, materials, or work processes. </a:t>
            </a:r>
          </a:p>
          <a:p>
            <a:pPr>
              <a:buNone/>
            </a:pPr>
            <a:r>
              <a:rPr lang="en-US" b="1" i="1" dirty="0" smtClean="0">
                <a:solidFill>
                  <a:srgbClr val="FFFFFF"/>
                </a:solidFill>
              </a:rPr>
              <a:t>Enforce safety and health rules and work practices. </a:t>
            </a:r>
            <a:endParaRPr lang="en-US" dirty="0">
              <a:solidFill>
                <a:srgbClr val="FFFFFF"/>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Hazard Identification and Control</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b="1" i="1" dirty="0" smtClean="0">
                <a:solidFill>
                  <a:srgbClr val="FFFFFF"/>
                </a:solidFill>
              </a:rPr>
              <a:t>Use material safety data sheets to identify chemical hazards. </a:t>
            </a:r>
          </a:p>
          <a:p>
            <a:pPr>
              <a:buNone/>
            </a:pPr>
            <a:r>
              <a:rPr lang="en-US" b="1" i="1" dirty="0" smtClean="0">
                <a:solidFill>
                  <a:srgbClr val="FFFFFF"/>
                </a:solidFill>
              </a:rPr>
              <a:t>Know when and how to use personal protective equipment. </a:t>
            </a:r>
          </a:p>
          <a:p>
            <a:pPr>
              <a:buNone/>
            </a:pPr>
            <a:r>
              <a:rPr lang="en-US" b="1" i="1" dirty="0" smtClean="0">
                <a:solidFill>
                  <a:srgbClr val="FFFFFF"/>
                </a:solidFill>
              </a:rPr>
              <a:t>Practice good housekeeping. </a:t>
            </a:r>
          </a:p>
          <a:p>
            <a:pPr>
              <a:buNone/>
            </a:pPr>
            <a:r>
              <a:rPr lang="en-US" b="1" i="1" dirty="0" smtClean="0">
                <a:solidFill>
                  <a:schemeClr val="bg1"/>
                </a:solidFill>
              </a:rPr>
              <a:t>Maintain equipment on schedule</a:t>
            </a:r>
          </a:p>
          <a:p>
            <a:pPr>
              <a:buNone/>
            </a:pPr>
            <a:r>
              <a:rPr lang="en-US" b="1" i="1" dirty="0" smtClean="0">
                <a:solidFill>
                  <a:srgbClr val="FFFFFF"/>
                </a:solidFill>
              </a:rPr>
              <a:t>Prepare an emergency response plan. </a:t>
            </a:r>
            <a:endParaRPr lang="en-US" dirty="0">
              <a:solidFill>
                <a:srgbClr val="FFFFFF"/>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Emergency Plan</a:t>
            </a:r>
            <a:endParaRPr lang="en-US" sz="4000" dirty="0">
              <a:solidFill>
                <a:srgbClr val="FFFF00"/>
              </a:solidFill>
            </a:endParaRPr>
          </a:p>
        </p:txBody>
      </p:sp>
      <p:pic>
        <p:nvPicPr>
          <p:cNvPr id="6" name="Content Placeholder 5" descr="04-28-11 download 116.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Emergency Plan</a:t>
            </a:r>
            <a:endParaRPr lang="en-US" sz="4000" dirty="0">
              <a:solidFill>
                <a:srgbClr val="FFFF00"/>
              </a:solidFill>
            </a:endParaRPr>
          </a:p>
        </p:txBody>
      </p:sp>
      <p:pic>
        <p:nvPicPr>
          <p:cNvPr id="4" name="Content Placeholder 3" descr="100_3509.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Emergency Plan</a:t>
            </a:r>
            <a:endParaRPr lang="en-US" sz="4000" dirty="0">
              <a:solidFill>
                <a:srgbClr val="FFFF00"/>
              </a:solidFill>
            </a:endParaRPr>
          </a:p>
        </p:txBody>
      </p:sp>
      <p:pic>
        <p:nvPicPr>
          <p:cNvPr id="4" name="Content Placeholder 3" descr="100_3520.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00"/>
                </a:solidFill>
              </a:rPr>
              <a:t>What is Safety?</a:t>
            </a:r>
            <a:endParaRPr lang="en-US" sz="5400"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latin typeface="+mn-lt"/>
                <a:ea typeface="+mn-ea"/>
                <a:cs typeface="+mn-cs"/>
              </a:rPr>
              <a:t>Safety</a:t>
            </a:r>
            <a:r>
              <a:rPr lang="en-US" dirty="0" smtClean="0">
                <a:solidFill>
                  <a:srgbClr val="FFFFFF"/>
                </a:solidFill>
                <a:latin typeface="+mn-lt"/>
                <a:ea typeface="+mn-ea"/>
                <a:cs typeface="+mn-cs"/>
              </a:rPr>
              <a:t> -The </a:t>
            </a:r>
            <a:r>
              <a:rPr lang="en-US" dirty="0">
                <a:solidFill>
                  <a:srgbClr val="FFFFFF"/>
                </a:solidFill>
                <a:latin typeface="+mn-lt"/>
                <a:ea typeface="+mn-ea"/>
                <a:cs typeface="+mn-cs"/>
              </a:rPr>
              <a:t>condition of being protected from or unlikely to cause danger, risk, or </a:t>
            </a:r>
            <a:r>
              <a:rPr lang="en-US" dirty="0" smtClean="0">
                <a:solidFill>
                  <a:srgbClr val="FFFFFF"/>
                </a:solidFill>
                <a:latin typeface="+mn-lt"/>
                <a:ea typeface="+mn-ea"/>
                <a:cs typeface="+mn-cs"/>
              </a:rPr>
              <a:t>injury.   </a:t>
            </a:r>
            <a:r>
              <a:rPr lang="en-US" dirty="0" smtClean="0"/>
              <a:t> </a:t>
            </a:r>
            <a:endParaRPr lang="en-US" dirty="0" smtClean="0">
              <a:solidFill>
                <a:srgbClr val="FFFFFF"/>
              </a:solidFill>
              <a:latin typeface="+mn-lt"/>
              <a:ea typeface="+mn-ea"/>
              <a:cs typeface="+mn-cs"/>
            </a:endParaRPr>
          </a:p>
          <a:p>
            <a:r>
              <a:rPr lang="en-US" dirty="0" smtClean="0">
                <a:solidFill>
                  <a:srgbClr val="FFFF00"/>
                </a:solidFill>
              </a:rPr>
              <a:t>Safety Culture </a:t>
            </a:r>
            <a:r>
              <a:rPr lang="en-US" dirty="0" smtClean="0">
                <a:solidFill>
                  <a:srgbClr val="FFFFFF"/>
                </a:solidFill>
              </a:rPr>
              <a:t>- a term often used to describe the attitudes, beliefs, perceptions and values that employees share in relation to safety.</a:t>
            </a:r>
            <a:endParaRPr lang="en-US" dirty="0">
              <a:solidFill>
                <a:srgbClr val="FFFFFF"/>
              </a:solidFill>
            </a:endParaRPr>
          </a:p>
          <a:p>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00"/>
                </a:solidFill>
              </a:rPr>
              <a:t>Employee Involvement</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 Safety Training </a:t>
            </a:r>
          </a:p>
          <a:p>
            <a:r>
              <a:rPr lang="en-US" dirty="0" smtClean="0">
                <a:solidFill>
                  <a:schemeClr val="bg1"/>
                </a:solidFill>
              </a:rPr>
              <a:t> Safety Meetings </a:t>
            </a:r>
          </a:p>
          <a:p>
            <a:r>
              <a:rPr lang="en-US" dirty="0" smtClean="0">
                <a:solidFill>
                  <a:schemeClr val="bg1"/>
                </a:solidFill>
              </a:rPr>
              <a:t> Safety Incentive Programs </a:t>
            </a:r>
          </a:p>
          <a:p>
            <a:r>
              <a:rPr lang="en-US" dirty="0" smtClean="0">
                <a:solidFill>
                  <a:schemeClr val="bg1"/>
                </a:solidFill>
              </a:rPr>
              <a:t> Safety Awareness</a:t>
            </a:r>
          </a:p>
          <a:p>
            <a:r>
              <a:rPr lang="en-US" dirty="0" smtClean="0">
                <a:solidFill>
                  <a:schemeClr val="bg1"/>
                </a:solidFill>
              </a:rPr>
              <a:t> Safety Committees</a:t>
            </a:r>
          </a:p>
          <a:p>
            <a:r>
              <a:rPr lang="en-US" dirty="0" smtClean="0">
                <a:solidFill>
                  <a:schemeClr val="bg1"/>
                </a:solidFill>
              </a:rPr>
              <a:t> Wellness Programs</a:t>
            </a:r>
          </a:p>
          <a:p>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dirty="0">
                <a:solidFill>
                  <a:srgbClr val="FFFF00"/>
                </a:solidFill>
              </a:rPr>
              <a:t>Meeting vs Training?</a:t>
            </a:r>
          </a:p>
        </p:txBody>
      </p:sp>
      <p:sp>
        <p:nvSpPr>
          <p:cNvPr id="39939" name="Rectangle 3"/>
          <p:cNvSpPr>
            <a:spLocks noGrp="1" noChangeArrowheads="1"/>
          </p:cNvSpPr>
          <p:nvPr>
            <p:ph type="body" idx="1"/>
          </p:nvPr>
        </p:nvSpPr>
        <p:spPr>
          <a:xfrm>
            <a:off x="1371600" y="1981200"/>
            <a:ext cx="7772400" cy="4876800"/>
          </a:xfrm>
        </p:spPr>
        <p:txBody>
          <a:bodyPr/>
          <a:lstStyle/>
          <a:p>
            <a:pPr lvl="1">
              <a:buFontTx/>
              <a:buNone/>
            </a:pPr>
            <a:r>
              <a:rPr lang="en-US" sz="2400" dirty="0"/>
              <a:t>	  </a:t>
            </a:r>
            <a:r>
              <a:rPr lang="en-US" sz="3600" b="1" dirty="0">
                <a:solidFill>
                  <a:srgbClr val="FFFF00"/>
                </a:solidFill>
                <a:latin typeface="Tahoma" pitchFamily="34" charset="0"/>
              </a:rPr>
              <a:t>Safety meeting</a:t>
            </a:r>
            <a:r>
              <a:rPr lang="en-US" sz="2400" b="1" dirty="0">
                <a:solidFill>
                  <a:srgbClr val="FFFFFF"/>
                </a:solidFill>
                <a:latin typeface="Tahoma" pitchFamily="34" charset="0"/>
              </a:rPr>
              <a:t>: </a:t>
            </a:r>
          </a:p>
          <a:p>
            <a:pPr lvl="2"/>
            <a:r>
              <a:rPr lang="en-US" sz="3200" dirty="0">
                <a:solidFill>
                  <a:srgbClr val="FFFFFF"/>
                </a:solidFill>
              </a:rPr>
              <a:t>Excludes NO employee or group</a:t>
            </a:r>
          </a:p>
          <a:p>
            <a:pPr lvl="2"/>
            <a:r>
              <a:rPr lang="en-US" sz="3200" dirty="0">
                <a:solidFill>
                  <a:srgbClr val="FFFFFF"/>
                </a:solidFill>
              </a:rPr>
              <a:t>Applies to ALL attendees</a:t>
            </a:r>
          </a:p>
          <a:p>
            <a:pPr lvl="2"/>
            <a:r>
              <a:rPr lang="en-US" sz="3200" dirty="0">
                <a:solidFill>
                  <a:srgbClr val="FFFFFF"/>
                </a:solidFill>
              </a:rPr>
              <a:t>Educational</a:t>
            </a:r>
          </a:p>
          <a:p>
            <a:pPr lvl="2"/>
            <a:r>
              <a:rPr lang="en-US" sz="3200" dirty="0">
                <a:solidFill>
                  <a:srgbClr val="FFFFFF"/>
                </a:solidFill>
              </a:rPr>
              <a:t>Provides information </a:t>
            </a:r>
            <a:endParaRPr lang="en-US" sz="3200" dirty="0" smtClean="0">
              <a:solidFill>
                <a:srgbClr val="FFFFFF"/>
              </a:solidFill>
            </a:endParaRPr>
          </a:p>
          <a:p>
            <a:pPr lvl="2"/>
            <a:r>
              <a:rPr lang="en-US" sz="3200" dirty="0" smtClean="0">
                <a:solidFill>
                  <a:srgbClr val="FFFFFF"/>
                </a:solidFill>
              </a:rPr>
              <a:t>Usually in the classroom setting   </a:t>
            </a:r>
            <a:endParaRPr lang="en-US" sz="3200" dirty="0">
              <a:solidFill>
                <a:srgbClr val="FFFFFF"/>
              </a:solidFill>
            </a:endParaRPr>
          </a:p>
          <a:p>
            <a:pPr lvl="2">
              <a:buFontTx/>
              <a:buNone/>
            </a:pPr>
            <a:r>
              <a:rPr lang="en-US" sz="2000" dirty="0">
                <a:solidFill>
                  <a:srgbClr val="FFFFFF"/>
                </a:solidFill>
              </a:rPr>
              <a:t>                                                 </a:t>
            </a:r>
          </a:p>
          <a:p>
            <a:pPr lvl="2">
              <a:buNone/>
            </a:pPr>
            <a:endParaRPr lang="en-US" sz="2000" dirty="0"/>
          </a:p>
          <a:p>
            <a:pPr lvl="1">
              <a:buFontTx/>
              <a:buNone/>
            </a:pPr>
            <a:r>
              <a:rPr lang="en-US" sz="4800" dirty="0"/>
              <a:t>	</a:t>
            </a:r>
          </a:p>
          <a:p>
            <a:pPr lvl="1">
              <a:buFontTx/>
              <a:buNone/>
            </a:pPr>
            <a:endParaRPr lang="en-US" sz="4800" dirty="0"/>
          </a:p>
        </p:txBody>
      </p:sp>
      <p:pic>
        <p:nvPicPr>
          <p:cNvPr id="6145" name="Picture 1" descr="C:\Program Files (x86)\Microsoft Office\MEDIA\CAGCAT10\j0233018.wmf"/>
          <p:cNvPicPr>
            <a:picLocks noChangeAspect="1" noChangeArrowheads="1"/>
          </p:cNvPicPr>
          <p:nvPr/>
        </p:nvPicPr>
        <p:blipFill>
          <a:blip r:embed="rId3" cstate="print"/>
          <a:srcRect/>
          <a:stretch>
            <a:fillRect/>
          </a:stretch>
        </p:blipFill>
        <p:spPr bwMode="auto">
          <a:xfrm>
            <a:off x="152400" y="2514600"/>
            <a:ext cx="2199708" cy="35052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b="1" dirty="0" smtClean="0">
                <a:solidFill>
                  <a:srgbClr val="FFFF00"/>
                </a:solidFill>
                <a:latin typeface="Tahoma" pitchFamily="34" charset="0"/>
              </a:rPr>
              <a:t>Safety Training</a:t>
            </a:r>
          </a:p>
        </p:txBody>
      </p:sp>
      <p:sp>
        <p:nvSpPr>
          <p:cNvPr id="3" name="Content Placeholder 2"/>
          <p:cNvSpPr>
            <a:spLocks noGrp="1"/>
          </p:cNvSpPr>
          <p:nvPr>
            <p:ph idx="1"/>
          </p:nvPr>
        </p:nvSpPr>
        <p:spPr/>
        <p:txBody>
          <a:bodyPr/>
          <a:lstStyle/>
          <a:p>
            <a:pPr lvl="2"/>
            <a:r>
              <a:rPr lang="en-US" sz="3200" dirty="0" smtClean="0">
                <a:solidFill>
                  <a:srgbClr val="FFFFFF"/>
                </a:solidFill>
              </a:rPr>
              <a:t>Focuses on skills development-- “how-to-do”  a task</a:t>
            </a:r>
          </a:p>
          <a:p>
            <a:pPr lvl="2"/>
            <a:r>
              <a:rPr lang="en-US" sz="3200" dirty="0" smtClean="0">
                <a:solidFill>
                  <a:srgbClr val="FFFFFF"/>
                </a:solidFill>
              </a:rPr>
              <a:t>Task-specific</a:t>
            </a:r>
          </a:p>
          <a:p>
            <a:pPr lvl="2"/>
            <a:r>
              <a:rPr lang="en-US" sz="3200" dirty="0" smtClean="0">
                <a:solidFill>
                  <a:srgbClr val="FFFFFF"/>
                </a:solidFill>
              </a:rPr>
              <a:t>Usually  performance-based</a:t>
            </a:r>
          </a:p>
          <a:p>
            <a:pPr lvl="2"/>
            <a:r>
              <a:rPr lang="en-US" sz="3200" dirty="0" smtClean="0">
                <a:solidFill>
                  <a:srgbClr val="FFFFFF"/>
                </a:solidFill>
              </a:rPr>
              <a:t>All P-B  training  is  measurable  or  observable</a:t>
            </a:r>
          </a:p>
          <a:p>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dirty="0">
                <a:solidFill>
                  <a:srgbClr val="FFFF00"/>
                </a:solidFill>
              </a:rPr>
              <a:t>PURPOSE OF MEETINGS</a:t>
            </a:r>
          </a:p>
        </p:txBody>
      </p:sp>
      <p:sp>
        <p:nvSpPr>
          <p:cNvPr id="12291" name="Rectangle 3"/>
          <p:cNvSpPr>
            <a:spLocks noGrp="1" noChangeArrowheads="1"/>
          </p:cNvSpPr>
          <p:nvPr>
            <p:ph type="body" idx="1"/>
          </p:nvPr>
        </p:nvSpPr>
        <p:spPr/>
        <p:txBody>
          <a:bodyPr/>
          <a:lstStyle/>
          <a:p>
            <a:r>
              <a:rPr lang="en-US" b="1" dirty="0">
                <a:solidFill>
                  <a:schemeClr val="bg1"/>
                </a:solidFill>
              </a:rPr>
              <a:t>PROMOTE SAFETY AWARENESS </a:t>
            </a:r>
          </a:p>
          <a:p>
            <a:pPr lvl="1"/>
            <a:r>
              <a:rPr lang="en-US" dirty="0">
                <a:solidFill>
                  <a:schemeClr val="bg1"/>
                </a:solidFill>
                <a:latin typeface="Tahoma" pitchFamily="34" charset="0"/>
              </a:rPr>
              <a:t>MOTIVATION OF EMPLOYEES 	</a:t>
            </a:r>
          </a:p>
          <a:p>
            <a:pPr lvl="1"/>
            <a:r>
              <a:rPr lang="en-US" dirty="0">
                <a:solidFill>
                  <a:schemeClr val="bg1"/>
                </a:solidFill>
                <a:latin typeface="Tahoma" pitchFamily="34" charset="0"/>
              </a:rPr>
              <a:t>SHARING OF IDEAS &amp; SUGGESTIONS	</a:t>
            </a:r>
          </a:p>
          <a:p>
            <a:pPr lvl="1"/>
            <a:r>
              <a:rPr lang="en-US" dirty="0">
                <a:solidFill>
                  <a:schemeClr val="bg1"/>
                </a:solidFill>
                <a:latin typeface="Tahoma" pitchFamily="34" charset="0"/>
              </a:rPr>
              <a:t>DISCUSSION OF SAFETY STANDARDS</a:t>
            </a:r>
          </a:p>
          <a:p>
            <a:pPr lvl="1"/>
            <a:r>
              <a:rPr lang="en-US" dirty="0">
                <a:solidFill>
                  <a:schemeClr val="bg1"/>
                </a:solidFill>
                <a:latin typeface="Tahoma" pitchFamily="34" charset="0"/>
              </a:rPr>
              <a:t>ESTABLISH COMMUNICATION</a:t>
            </a:r>
          </a:p>
          <a:p>
            <a:pPr lvl="1"/>
            <a:r>
              <a:rPr lang="en-US" dirty="0">
                <a:solidFill>
                  <a:schemeClr val="bg1"/>
                </a:solidFill>
                <a:latin typeface="Tahoma" pitchFamily="34" charset="0"/>
              </a:rPr>
              <a:t>DEMONSTRATES MANAGEMENT’S CONCERN FOR SAFETY </a:t>
            </a:r>
          </a:p>
          <a:p>
            <a:pPr lvl="1"/>
            <a:endParaRPr lang="en-US" dirty="0">
              <a:solidFill>
                <a:srgbClr val="FFFF00"/>
              </a:solidFill>
              <a:latin typeface="Tahoma" pitchFamily="34" charset="0"/>
            </a:endParaRPr>
          </a:p>
          <a:p>
            <a:endParaRPr lang="en-US" dirty="0"/>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dirty="0">
                <a:solidFill>
                  <a:srgbClr val="FFFF00"/>
                </a:solidFill>
              </a:rPr>
              <a:t>SAFETY MEETING OBJECTIVE</a:t>
            </a:r>
          </a:p>
        </p:txBody>
      </p:sp>
      <p:graphicFrame>
        <p:nvGraphicFramePr>
          <p:cNvPr id="8195" name="Object 3"/>
          <p:cNvGraphicFramePr>
            <a:graphicFrameLocks noChangeAspect="1"/>
          </p:cNvGraphicFramePr>
          <p:nvPr>
            <p:ph type="clipArt" sz="half" idx="1"/>
          </p:nvPr>
        </p:nvGraphicFramePr>
        <p:xfrm>
          <a:off x="914400" y="1981200"/>
          <a:ext cx="2209800" cy="4114800"/>
        </p:xfrm>
        <a:graphic>
          <a:graphicData uri="http://schemas.openxmlformats.org/presentationml/2006/ole">
            <p:oleObj spid="_x0000_s1026" name="Clip" r:id="rId4" imgW="1857600" imgH="3995640" progId="">
              <p:embed/>
            </p:oleObj>
          </a:graphicData>
        </a:graphic>
      </p:graphicFrame>
      <p:sp>
        <p:nvSpPr>
          <p:cNvPr id="8196" name="Rectangle 4"/>
          <p:cNvSpPr>
            <a:spLocks noGrp="1" noChangeArrowheads="1"/>
          </p:cNvSpPr>
          <p:nvPr>
            <p:ph type="body" sz="half" idx="2"/>
          </p:nvPr>
        </p:nvSpPr>
        <p:spPr>
          <a:xfrm>
            <a:off x="3581400" y="1981200"/>
            <a:ext cx="5257800" cy="4114800"/>
          </a:xfrm>
        </p:spPr>
        <p:txBody>
          <a:bodyPr/>
          <a:lstStyle/>
          <a:p>
            <a:pPr>
              <a:lnSpc>
                <a:spcPct val="90000"/>
              </a:lnSpc>
            </a:pPr>
            <a:r>
              <a:rPr lang="en-US" sz="2800" dirty="0">
                <a:solidFill>
                  <a:schemeClr val="bg1"/>
                </a:solidFill>
              </a:rPr>
              <a:t>Change unsafe acts and/or unsafe conditions</a:t>
            </a:r>
          </a:p>
          <a:p>
            <a:pPr>
              <a:lnSpc>
                <a:spcPct val="90000"/>
              </a:lnSpc>
            </a:pPr>
            <a:r>
              <a:rPr lang="en-US" sz="2800" dirty="0">
                <a:solidFill>
                  <a:schemeClr val="bg1"/>
                </a:solidFill>
              </a:rPr>
              <a:t>Provide information</a:t>
            </a:r>
          </a:p>
          <a:p>
            <a:pPr>
              <a:lnSpc>
                <a:spcPct val="90000"/>
              </a:lnSpc>
            </a:pPr>
            <a:r>
              <a:rPr lang="en-US" sz="2800" dirty="0">
                <a:solidFill>
                  <a:schemeClr val="bg1"/>
                </a:solidFill>
              </a:rPr>
              <a:t>Introduce new materials, machines, or processes</a:t>
            </a:r>
          </a:p>
          <a:p>
            <a:pPr>
              <a:lnSpc>
                <a:spcPct val="90000"/>
              </a:lnSpc>
            </a:pPr>
            <a:r>
              <a:rPr lang="en-US" sz="2800" dirty="0">
                <a:solidFill>
                  <a:schemeClr val="bg1"/>
                </a:solidFill>
              </a:rPr>
              <a:t>Report of past injury experience. </a:t>
            </a:r>
          </a:p>
          <a:p>
            <a:pPr>
              <a:lnSpc>
                <a:spcPct val="90000"/>
              </a:lnSpc>
            </a:pPr>
            <a:r>
              <a:rPr lang="en-US" sz="2800" dirty="0">
                <a:solidFill>
                  <a:schemeClr val="bg1"/>
                </a:solidFill>
              </a:rPr>
              <a:t>To conduct policy orientation</a:t>
            </a:r>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dirty="0">
                <a:solidFill>
                  <a:srgbClr val="FFFF00"/>
                </a:solidFill>
              </a:rPr>
              <a:t>Meeting</a:t>
            </a:r>
            <a:r>
              <a:rPr lang="en-US" dirty="0"/>
              <a:t> </a:t>
            </a:r>
            <a:r>
              <a:rPr lang="en-US" sz="4000" dirty="0">
                <a:solidFill>
                  <a:srgbClr val="FFFF00"/>
                </a:solidFill>
              </a:rPr>
              <a:t>Presenters</a:t>
            </a:r>
          </a:p>
        </p:txBody>
      </p:sp>
      <p:sp>
        <p:nvSpPr>
          <p:cNvPr id="62467" name="Rectangle 3"/>
          <p:cNvSpPr>
            <a:spLocks noGrp="1" noChangeArrowheads="1"/>
          </p:cNvSpPr>
          <p:nvPr>
            <p:ph type="body" idx="1"/>
          </p:nvPr>
        </p:nvSpPr>
        <p:spPr/>
        <p:txBody>
          <a:bodyPr/>
          <a:lstStyle/>
          <a:p>
            <a:r>
              <a:rPr lang="en-US" dirty="0">
                <a:solidFill>
                  <a:schemeClr val="bg1"/>
                </a:solidFill>
              </a:rPr>
              <a:t>Employee</a:t>
            </a:r>
          </a:p>
          <a:p>
            <a:r>
              <a:rPr lang="en-US" dirty="0">
                <a:solidFill>
                  <a:schemeClr val="bg1"/>
                </a:solidFill>
              </a:rPr>
              <a:t>Supervisor</a:t>
            </a:r>
          </a:p>
          <a:p>
            <a:r>
              <a:rPr lang="en-US" dirty="0">
                <a:solidFill>
                  <a:schemeClr val="bg1"/>
                </a:solidFill>
              </a:rPr>
              <a:t>Department Head</a:t>
            </a:r>
          </a:p>
          <a:p>
            <a:r>
              <a:rPr lang="en-US" dirty="0">
                <a:solidFill>
                  <a:schemeClr val="bg1"/>
                </a:solidFill>
              </a:rPr>
              <a:t>Safety and Health coordinator</a:t>
            </a:r>
          </a:p>
          <a:p>
            <a:r>
              <a:rPr lang="en-US" dirty="0">
                <a:solidFill>
                  <a:schemeClr val="bg1"/>
                </a:solidFill>
              </a:rPr>
              <a:t>Outside speaker</a:t>
            </a:r>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dirty="0">
                <a:solidFill>
                  <a:srgbClr val="FFFF00"/>
                </a:solidFill>
              </a:rPr>
              <a:t>SAFETY MEETING TOPICS</a:t>
            </a:r>
          </a:p>
        </p:txBody>
      </p:sp>
      <p:sp>
        <p:nvSpPr>
          <p:cNvPr id="10243" name="Rectangle 3"/>
          <p:cNvSpPr>
            <a:spLocks noGrp="1" noChangeArrowheads="1"/>
          </p:cNvSpPr>
          <p:nvPr>
            <p:ph type="body" sz="half" idx="1"/>
          </p:nvPr>
        </p:nvSpPr>
        <p:spPr>
          <a:xfrm>
            <a:off x="990600" y="1676400"/>
            <a:ext cx="5148262" cy="4114800"/>
          </a:xfrm>
        </p:spPr>
        <p:txBody>
          <a:bodyPr/>
          <a:lstStyle/>
          <a:p>
            <a:r>
              <a:rPr lang="en-US" sz="2800" dirty="0">
                <a:solidFill>
                  <a:schemeClr val="bg1"/>
                </a:solidFill>
              </a:rPr>
              <a:t>Recent accidents ( high frequency)</a:t>
            </a:r>
          </a:p>
          <a:p>
            <a:r>
              <a:rPr lang="en-US" sz="2800" dirty="0">
                <a:solidFill>
                  <a:schemeClr val="bg1"/>
                </a:solidFill>
              </a:rPr>
              <a:t>High Risk Jobs</a:t>
            </a:r>
          </a:p>
          <a:p>
            <a:r>
              <a:rPr lang="en-US" sz="2800" dirty="0">
                <a:solidFill>
                  <a:schemeClr val="bg1"/>
                </a:solidFill>
              </a:rPr>
              <a:t>New machinery or </a:t>
            </a:r>
            <a:r>
              <a:rPr lang="en-US" sz="2800" dirty="0" smtClean="0">
                <a:solidFill>
                  <a:schemeClr val="bg1"/>
                </a:solidFill>
              </a:rPr>
              <a:t>equipment</a:t>
            </a:r>
            <a:endParaRPr lang="en-US" sz="2800" dirty="0">
              <a:solidFill>
                <a:schemeClr val="bg1"/>
              </a:solidFill>
            </a:endParaRPr>
          </a:p>
          <a:p>
            <a:r>
              <a:rPr lang="en-US" sz="2800" dirty="0">
                <a:solidFill>
                  <a:schemeClr val="bg1"/>
                </a:solidFill>
              </a:rPr>
              <a:t>Observed unsafe acts by employees</a:t>
            </a:r>
          </a:p>
          <a:p>
            <a:r>
              <a:rPr lang="en-US" sz="2800" dirty="0">
                <a:solidFill>
                  <a:schemeClr val="bg1"/>
                </a:solidFill>
              </a:rPr>
              <a:t>Motivational subjects</a:t>
            </a:r>
          </a:p>
        </p:txBody>
      </p:sp>
      <p:graphicFrame>
        <p:nvGraphicFramePr>
          <p:cNvPr id="10244" name="Object 4"/>
          <p:cNvGraphicFramePr>
            <a:graphicFrameLocks noChangeAspect="1"/>
          </p:cNvGraphicFramePr>
          <p:nvPr>
            <p:ph type="clipArt" sz="half" idx="2"/>
          </p:nvPr>
        </p:nvGraphicFramePr>
        <p:xfrm>
          <a:off x="5715000" y="3505200"/>
          <a:ext cx="3157537" cy="2717800"/>
        </p:xfrm>
        <a:graphic>
          <a:graphicData uri="http://schemas.openxmlformats.org/presentationml/2006/ole">
            <p:oleObj spid="_x0000_s2050" name="Clip" r:id="rId4" imgW="4006800" imgH="2856960" progId="">
              <p:embed/>
            </p:oleObj>
          </a:graphicData>
        </a:graphic>
      </p:graphicFrame>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04800" y="457200"/>
            <a:ext cx="8626475" cy="701675"/>
          </a:xfrm>
          <a:prstGeom prst="rect">
            <a:avLst/>
          </a:prstGeom>
          <a:noFill/>
          <a:ln w="9525">
            <a:noFill/>
            <a:miter lim="800000"/>
            <a:headEnd/>
            <a:tailEnd/>
          </a:ln>
          <a:effectLst/>
        </p:spPr>
        <p:txBody>
          <a:bodyPr>
            <a:spAutoFit/>
          </a:bodyPr>
          <a:lstStyle/>
          <a:p>
            <a:pPr algn="ctr" eaLnBrk="1" hangingPunct="1"/>
            <a:r>
              <a:rPr lang="en-US" sz="4000" b="1" dirty="0">
                <a:solidFill>
                  <a:srgbClr val="FFFF00"/>
                </a:solidFill>
                <a:effectLst>
                  <a:outerShdw blurRad="38100" dist="38100" dir="2700000" algn="tl">
                    <a:srgbClr val="000000"/>
                  </a:outerShdw>
                </a:effectLst>
                <a:latin typeface="Tahoma" pitchFamily="34" charset="0"/>
              </a:rPr>
              <a:t>SAFETY MEETING REFERENCES</a:t>
            </a:r>
          </a:p>
        </p:txBody>
      </p:sp>
      <p:sp>
        <p:nvSpPr>
          <p:cNvPr id="74755" name="Text Box 3"/>
          <p:cNvSpPr txBox="1">
            <a:spLocks noChangeArrowheads="1"/>
          </p:cNvSpPr>
          <p:nvPr/>
        </p:nvSpPr>
        <p:spPr bwMode="auto">
          <a:xfrm>
            <a:off x="365125" y="1557338"/>
            <a:ext cx="8474075" cy="4524315"/>
          </a:xfrm>
          <a:prstGeom prst="rect">
            <a:avLst/>
          </a:prstGeom>
          <a:noFill/>
          <a:ln w="9525">
            <a:noFill/>
            <a:miter lim="800000"/>
            <a:headEnd/>
            <a:tailEnd/>
          </a:ln>
          <a:effectLst/>
        </p:spPr>
        <p:txBody>
          <a:bodyPr>
            <a:spAutoFit/>
          </a:bodyPr>
          <a:lstStyle/>
          <a:p>
            <a:pPr algn="ctr" eaLnBrk="1" hangingPunct="1">
              <a:buFont typeface="Wingdings" pitchFamily="2" charset="2"/>
              <a:buChar char="v"/>
            </a:pPr>
            <a:r>
              <a:rPr lang="en-US" sz="3200" dirty="0">
                <a:solidFill>
                  <a:schemeClr val="bg1"/>
                </a:solidFill>
                <a:latin typeface="Tahoma" pitchFamily="34" charset="0"/>
              </a:rPr>
              <a:t>  </a:t>
            </a:r>
            <a:r>
              <a:rPr lang="en-US" sz="3200" dirty="0" smtClean="0">
                <a:solidFill>
                  <a:schemeClr val="bg1"/>
                </a:solidFill>
                <a:latin typeface="Tahoma" pitchFamily="34" charset="0"/>
              </a:rPr>
              <a:t>MWCF/AMIC </a:t>
            </a:r>
            <a:r>
              <a:rPr lang="en-US" sz="3200" dirty="0">
                <a:solidFill>
                  <a:schemeClr val="bg1"/>
                </a:solidFill>
                <a:latin typeface="Tahoma" pitchFamily="34" charset="0"/>
              </a:rPr>
              <a:t>Video Library</a:t>
            </a:r>
          </a:p>
          <a:p>
            <a:pPr algn="ctr" eaLnBrk="1" hangingPunct="1">
              <a:buFont typeface="Wingdings" pitchFamily="2" charset="2"/>
              <a:buChar char="v"/>
            </a:pPr>
            <a:endParaRPr lang="en-US" sz="3200" dirty="0">
              <a:solidFill>
                <a:schemeClr val="bg1"/>
              </a:solidFill>
              <a:latin typeface="Tahoma" pitchFamily="34" charset="0"/>
            </a:endParaRPr>
          </a:p>
          <a:p>
            <a:pPr algn="ctr" eaLnBrk="1" hangingPunct="1">
              <a:buFont typeface="Wingdings" pitchFamily="2" charset="2"/>
              <a:buChar char="v"/>
            </a:pPr>
            <a:r>
              <a:rPr lang="en-US" sz="3200" dirty="0">
                <a:solidFill>
                  <a:schemeClr val="bg1"/>
                </a:solidFill>
                <a:latin typeface="Tahoma" pitchFamily="34" charset="0"/>
              </a:rPr>
              <a:t>Public Libraries</a:t>
            </a:r>
          </a:p>
          <a:p>
            <a:pPr eaLnBrk="1" hangingPunct="1">
              <a:buFont typeface="Wingdings" pitchFamily="2" charset="2"/>
              <a:buChar char="v"/>
            </a:pPr>
            <a:endParaRPr lang="en-US" sz="3200" dirty="0">
              <a:solidFill>
                <a:schemeClr val="bg1"/>
              </a:solidFill>
              <a:latin typeface="Tahoma" pitchFamily="34" charset="0"/>
            </a:endParaRPr>
          </a:p>
          <a:p>
            <a:pPr algn="ctr" eaLnBrk="1" hangingPunct="1">
              <a:buFont typeface="Wingdings" pitchFamily="2" charset="2"/>
              <a:buChar char="v"/>
            </a:pPr>
            <a:r>
              <a:rPr lang="en-US" sz="3200" dirty="0">
                <a:solidFill>
                  <a:schemeClr val="bg1"/>
                </a:solidFill>
                <a:latin typeface="Tahoma" pitchFamily="34" charset="0"/>
              </a:rPr>
              <a:t>  Internet</a:t>
            </a:r>
          </a:p>
          <a:p>
            <a:pPr eaLnBrk="1" hangingPunct="1">
              <a:buFont typeface="Wingdings" pitchFamily="2" charset="2"/>
              <a:buChar char="v"/>
            </a:pPr>
            <a:endParaRPr lang="en-US" sz="3200" dirty="0">
              <a:solidFill>
                <a:schemeClr val="bg1"/>
              </a:solidFill>
              <a:latin typeface="Tahoma" pitchFamily="34" charset="0"/>
            </a:endParaRPr>
          </a:p>
          <a:p>
            <a:pPr algn="ctr" eaLnBrk="1" hangingPunct="1">
              <a:buFont typeface="Wingdings" pitchFamily="2" charset="2"/>
              <a:buChar char="v"/>
            </a:pPr>
            <a:r>
              <a:rPr lang="en-US" sz="3200" dirty="0">
                <a:solidFill>
                  <a:schemeClr val="bg1"/>
                </a:solidFill>
                <a:latin typeface="Tahoma" pitchFamily="34" charset="0"/>
              </a:rPr>
              <a:t>  Newsletters</a:t>
            </a:r>
          </a:p>
          <a:p>
            <a:pPr eaLnBrk="1" hangingPunct="1">
              <a:buFont typeface="Wingdings" pitchFamily="2" charset="2"/>
              <a:buChar char="v"/>
            </a:pPr>
            <a:endParaRPr lang="en-US" sz="3200" dirty="0">
              <a:solidFill>
                <a:schemeClr val="bg1"/>
              </a:solidFill>
              <a:latin typeface="Tahoma" pitchFamily="34" charset="0"/>
            </a:endParaRPr>
          </a:p>
          <a:p>
            <a:pPr algn="ctr" eaLnBrk="1" hangingPunct="1">
              <a:buFont typeface="Wingdings" pitchFamily="2" charset="2"/>
              <a:buChar char="v"/>
            </a:pPr>
            <a:r>
              <a:rPr lang="en-US" sz="3200" dirty="0">
                <a:solidFill>
                  <a:schemeClr val="bg1"/>
                </a:solidFill>
                <a:latin typeface="Tahoma" pitchFamily="34" charset="0"/>
              </a:rPr>
              <a:t>  Outside speakers</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dirty="0">
                <a:solidFill>
                  <a:srgbClr val="FFFF00"/>
                </a:solidFill>
              </a:rPr>
              <a:t>ATTENDANCE</a:t>
            </a:r>
          </a:p>
        </p:txBody>
      </p:sp>
      <p:sp>
        <p:nvSpPr>
          <p:cNvPr id="48131" name="Rectangle 3"/>
          <p:cNvSpPr>
            <a:spLocks noGrp="1" noChangeArrowheads="1"/>
          </p:cNvSpPr>
          <p:nvPr>
            <p:ph type="body" idx="1"/>
          </p:nvPr>
        </p:nvSpPr>
        <p:spPr/>
        <p:txBody>
          <a:bodyPr/>
          <a:lstStyle/>
          <a:p>
            <a:r>
              <a:rPr lang="en-US" dirty="0">
                <a:solidFill>
                  <a:schemeClr val="bg1"/>
                </a:solidFill>
              </a:rPr>
              <a:t>Strive for 100%</a:t>
            </a:r>
          </a:p>
          <a:p>
            <a:pPr lvl="1"/>
            <a:r>
              <a:rPr lang="en-US" dirty="0">
                <a:solidFill>
                  <a:schemeClr val="bg1"/>
                </a:solidFill>
              </a:rPr>
              <a:t>Mandate attendance from all employees</a:t>
            </a:r>
          </a:p>
          <a:p>
            <a:pPr lvl="1"/>
            <a:r>
              <a:rPr lang="en-US" dirty="0">
                <a:solidFill>
                  <a:schemeClr val="bg1"/>
                </a:solidFill>
              </a:rPr>
              <a:t>Management should attend all meetings </a:t>
            </a:r>
          </a:p>
          <a:p>
            <a:pPr lvl="1"/>
            <a:r>
              <a:rPr lang="en-US" dirty="0" smtClean="0">
                <a:solidFill>
                  <a:schemeClr val="bg1"/>
                </a:solidFill>
              </a:rPr>
              <a:t>Department/Agency </a:t>
            </a:r>
            <a:r>
              <a:rPr lang="en-US" dirty="0">
                <a:solidFill>
                  <a:schemeClr val="bg1"/>
                </a:solidFill>
              </a:rPr>
              <a:t>head shall attend 100% of </a:t>
            </a:r>
            <a:r>
              <a:rPr lang="en-US" dirty="0" smtClean="0">
                <a:solidFill>
                  <a:schemeClr val="bg1"/>
                </a:solidFill>
              </a:rPr>
              <a:t>meetings</a:t>
            </a:r>
          </a:p>
          <a:p>
            <a:pPr lvl="1"/>
            <a:r>
              <a:rPr lang="en-US" dirty="0" smtClean="0">
                <a:solidFill>
                  <a:schemeClr val="bg1"/>
                </a:solidFill>
              </a:rPr>
              <a:t>Plan for mid week meetings/training</a:t>
            </a:r>
            <a:endParaRPr lang="en-US" dirty="0">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dirty="0">
                <a:solidFill>
                  <a:srgbClr val="FFFF00"/>
                </a:solidFill>
              </a:rPr>
              <a:t>DOCUMENTATION OF MEETING</a:t>
            </a:r>
          </a:p>
        </p:txBody>
      </p:sp>
      <p:sp>
        <p:nvSpPr>
          <p:cNvPr id="47107" name="Rectangle 3"/>
          <p:cNvSpPr>
            <a:spLocks noGrp="1" noChangeArrowheads="1"/>
          </p:cNvSpPr>
          <p:nvPr>
            <p:ph type="body" idx="1"/>
          </p:nvPr>
        </p:nvSpPr>
        <p:spPr>
          <a:xfrm>
            <a:off x="1252538" y="1981200"/>
            <a:ext cx="7772400" cy="4419600"/>
          </a:xfrm>
        </p:spPr>
        <p:txBody>
          <a:bodyPr/>
          <a:lstStyle/>
          <a:p>
            <a:r>
              <a:rPr lang="en-US" dirty="0">
                <a:solidFill>
                  <a:srgbClr val="FFFFFF"/>
                </a:solidFill>
              </a:rPr>
              <a:t>Should include:</a:t>
            </a:r>
          </a:p>
          <a:p>
            <a:pPr lvl="1"/>
            <a:r>
              <a:rPr lang="en-US" dirty="0">
                <a:solidFill>
                  <a:srgbClr val="FFFFFF"/>
                </a:solidFill>
              </a:rPr>
              <a:t>Date</a:t>
            </a:r>
          </a:p>
          <a:p>
            <a:pPr lvl="1"/>
            <a:r>
              <a:rPr lang="en-US" dirty="0">
                <a:solidFill>
                  <a:srgbClr val="FFFFFF"/>
                </a:solidFill>
              </a:rPr>
              <a:t>Topic(s)</a:t>
            </a:r>
          </a:p>
          <a:p>
            <a:pPr lvl="1"/>
            <a:r>
              <a:rPr lang="en-US" dirty="0">
                <a:solidFill>
                  <a:srgbClr val="FFFFFF"/>
                </a:solidFill>
              </a:rPr>
              <a:t>Attending employees original signatures </a:t>
            </a:r>
          </a:p>
          <a:p>
            <a:pPr lvl="1"/>
            <a:r>
              <a:rPr lang="en-US" dirty="0">
                <a:solidFill>
                  <a:srgbClr val="FFFFFF"/>
                </a:solidFill>
              </a:rPr>
              <a:t>Instructor’s name and signature</a:t>
            </a:r>
          </a:p>
          <a:p>
            <a:pPr lvl="1"/>
            <a:r>
              <a:rPr lang="en-US" dirty="0">
                <a:solidFill>
                  <a:srgbClr val="FFFFFF"/>
                </a:solidFill>
              </a:rPr>
              <a:t>Teaching aids used</a:t>
            </a:r>
          </a:p>
          <a:p>
            <a:pPr lvl="1"/>
            <a:r>
              <a:rPr lang="en-US" dirty="0">
                <a:solidFill>
                  <a:srgbClr val="FFFFFF"/>
                </a:solidFill>
              </a:rPr>
              <a:t>Total # of employees on staff</a:t>
            </a:r>
          </a:p>
          <a:p>
            <a:pPr lvl="1"/>
            <a:r>
              <a:rPr lang="en-US" dirty="0">
                <a:solidFill>
                  <a:srgbClr val="FFFFFF"/>
                </a:solidFill>
              </a:rPr>
              <a:t>Total # of employees attended</a:t>
            </a:r>
          </a:p>
          <a:p>
            <a:pPr lvl="1">
              <a:buFontTx/>
              <a:buNone/>
            </a:pPr>
            <a:endParaRPr lang="en-US" dirty="0"/>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Basic Elements of an Effective Safety Program</a:t>
            </a:r>
            <a:endParaRPr lang="en-US" sz="3600" dirty="0">
              <a:solidFill>
                <a:srgbClr val="FFFF00"/>
              </a:solidFill>
            </a:endParaRPr>
          </a:p>
        </p:txBody>
      </p:sp>
      <p:sp>
        <p:nvSpPr>
          <p:cNvPr id="3" name="Content Placeholder 2"/>
          <p:cNvSpPr>
            <a:spLocks noGrp="1"/>
          </p:cNvSpPr>
          <p:nvPr>
            <p:ph idx="1"/>
          </p:nvPr>
        </p:nvSpPr>
        <p:spPr/>
        <p:txBody>
          <a:bodyPr/>
          <a:lstStyle/>
          <a:p>
            <a:r>
              <a:rPr lang="en-US" sz="3600" b="1" dirty="0" smtClean="0">
                <a:solidFill>
                  <a:srgbClr val="FFFFFF"/>
                </a:solidFill>
                <a:latin typeface="+mn-lt"/>
                <a:ea typeface="+mn-ea"/>
                <a:cs typeface="+mn-cs"/>
              </a:rPr>
              <a:t>Management </a:t>
            </a:r>
            <a:r>
              <a:rPr lang="en-US" sz="3600" b="1" dirty="0">
                <a:solidFill>
                  <a:srgbClr val="FFFFFF"/>
                </a:solidFill>
              </a:rPr>
              <a:t>C</a:t>
            </a:r>
            <a:r>
              <a:rPr lang="en-US" sz="3600" b="1" dirty="0" smtClean="0">
                <a:solidFill>
                  <a:srgbClr val="FFFFFF"/>
                </a:solidFill>
                <a:latin typeface="+mn-lt"/>
                <a:ea typeface="+mn-ea"/>
                <a:cs typeface="+mn-cs"/>
              </a:rPr>
              <a:t>ommitment</a:t>
            </a:r>
            <a:endParaRPr lang="en-US" sz="3600" dirty="0">
              <a:solidFill>
                <a:srgbClr val="FFFFFF"/>
              </a:solidFill>
              <a:latin typeface="+mn-lt"/>
              <a:ea typeface="+mn-ea"/>
              <a:cs typeface="+mn-cs"/>
            </a:endParaRPr>
          </a:p>
          <a:p>
            <a:r>
              <a:rPr lang="en-US" sz="3600" b="1" dirty="0" smtClean="0">
                <a:solidFill>
                  <a:srgbClr val="FFFFFF"/>
                </a:solidFill>
                <a:latin typeface="+mn-lt"/>
                <a:ea typeface="+mn-ea"/>
                <a:cs typeface="+mn-cs"/>
              </a:rPr>
              <a:t>Assignment of Responsibility</a:t>
            </a:r>
          </a:p>
          <a:p>
            <a:r>
              <a:rPr lang="en-US" sz="3600" b="1" dirty="0" smtClean="0">
                <a:solidFill>
                  <a:srgbClr val="FFFFFF"/>
                </a:solidFill>
              </a:rPr>
              <a:t>Accountability</a:t>
            </a:r>
          </a:p>
          <a:p>
            <a:r>
              <a:rPr lang="en-US" sz="3600" b="1" dirty="0" smtClean="0">
                <a:solidFill>
                  <a:srgbClr val="FFFFFF"/>
                </a:solidFill>
              </a:rPr>
              <a:t>Hazard Identification and Control</a:t>
            </a:r>
          </a:p>
          <a:p>
            <a:r>
              <a:rPr lang="en-US" sz="3600" b="1" dirty="0" smtClean="0">
                <a:solidFill>
                  <a:srgbClr val="FFFFFF"/>
                </a:solidFill>
              </a:rPr>
              <a:t>Employee Involvement</a:t>
            </a:r>
          </a:p>
          <a:p>
            <a:r>
              <a:rPr lang="en-US" sz="3600" b="1" dirty="0" smtClean="0">
                <a:solidFill>
                  <a:srgbClr val="FFFFFF"/>
                </a:solidFill>
              </a:rPr>
              <a:t>Accident Investigation</a:t>
            </a:r>
          </a:p>
          <a:p>
            <a:r>
              <a:rPr lang="en-US" sz="3600" b="1" dirty="0" smtClean="0">
                <a:solidFill>
                  <a:srgbClr val="FFFFFF"/>
                </a:solidFill>
              </a:rPr>
              <a:t>Evaluation</a:t>
            </a:r>
          </a:p>
          <a:p>
            <a:endParaRPr lang="en-US" sz="3600" b="1" dirty="0" smtClean="0">
              <a:solidFill>
                <a:srgbClr val="FFFFFF"/>
              </a:solidFill>
            </a:endParaRPr>
          </a:p>
          <a:p>
            <a:endParaRPr lang="en-US" b="1" dirty="0" smtClean="0">
              <a:solidFill>
                <a:srgbClr val="FFFFFF"/>
              </a:solidFill>
            </a:endParaRPr>
          </a:p>
          <a:p>
            <a:endParaRPr lang="en-US" b="1" dirty="0" smtClean="0">
              <a:solidFill>
                <a:srgbClr val="FFFFFF"/>
              </a:solidFill>
              <a:latin typeface="+mn-lt"/>
              <a:ea typeface="+mn-ea"/>
              <a:cs typeface="+mn-cs"/>
            </a:endParaRPr>
          </a:p>
          <a:p>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00"/>
                </a:solidFill>
              </a:rPr>
              <a:t>Safety Incentive Programs</a:t>
            </a:r>
            <a:endParaRPr lang="en-US" sz="4000" dirty="0">
              <a:solidFill>
                <a:srgbClr val="FFFF00"/>
              </a:solidFill>
            </a:endParaRPr>
          </a:p>
        </p:txBody>
      </p:sp>
      <p:sp>
        <p:nvSpPr>
          <p:cNvPr id="3" name="Content Placeholder 2"/>
          <p:cNvSpPr>
            <a:spLocks noGrp="1"/>
          </p:cNvSpPr>
          <p:nvPr>
            <p:ph idx="1"/>
          </p:nvPr>
        </p:nvSpPr>
        <p:spPr/>
        <p:txBody>
          <a:bodyPr/>
          <a:lstStyle/>
          <a:p>
            <a:r>
              <a:rPr lang="en-US" b="1" dirty="0" smtClean="0">
                <a:solidFill>
                  <a:schemeClr val="bg1"/>
                </a:solidFill>
              </a:rPr>
              <a:t>Employee Safety Incentive Programs encourage and recognize employees for improved performance, and motivates them to maintain stellar safety records</a:t>
            </a:r>
            <a:endParaRPr lang="en-US" dirty="0">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Safety Awareness</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b="1" dirty="0" smtClean="0">
                <a:solidFill>
                  <a:schemeClr val="bg1"/>
                </a:solidFill>
              </a:rPr>
              <a:t>Safety Awareness -</a:t>
            </a:r>
            <a:r>
              <a:rPr lang="en-US" dirty="0" smtClean="0">
                <a:solidFill>
                  <a:schemeClr val="bg1"/>
                </a:solidFill>
              </a:rPr>
              <a:t>is simply  any method used that is designed to constantly remind employees to work safely.</a:t>
            </a:r>
          </a:p>
          <a:p>
            <a:r>
              <a:rPr lang="en-US" dirty="0" smtClean="0">
                <a:solidFill>
                  <a:schemeClr val="bg1"/>
                </a:solidFill>
              </a:rPr>
              <a:t>Safe work environment posters</a:t>
            </a:r>
          </a:p>
          <a:p>
            <a:r>
              <a:rPr lang="en-US" dirty="0" smtClean="0">
                <a:solidFill>
                  <a:schemeClr val="bg1"/>
                </a:solidFill>
              </a:rPr>
              <a:t>Newsletters</a:t>
            </a:r>
          </a:p>
          <a:p>
            <a:r>
              <a:rPr lang="en-US" dirty="0" smtClean="0">
                <a:solidFill>
                  <a:schemeClr val="bg1"/>
                </a:solidFill>
              </a:rPr>
              <a:t>Regular safety emails</a:t>
            </a:r>
          </a:p>
          <a:p>
            <a:r>
              <a:rPr lang="en-US" dirty="0" smtClean="0">
                <a:solidFill>
                  <a:schemeClr val="bg1"/>
                </a:solidFill>
              </a:rPr>
              <a:t>Posting number of days without accidents</a:t>
            </a:r>
          </a:p>
          <a:p>
            <a:r>
              <a:rPr lang="en-US" dirty="0" smtClean="0">
                <a:solidFill>
                  <a:schemeClr val="bg1"/>
                </a:solidFill>
              </a:rPr>
              <a:t>Posting awards and certificates</a:t>
            </a:r>
            <a:endParaRPr lang="en-US" dirty="0">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ills\Pictures\SafetyHabit.jpg"/>
          <p:cNvPicPr>
            <a:picLocks noGrp="1" noChangeAspect="1" noChangeArrowheads="1"/>
          </p:cNvPicPr>
          <p:nvPr>
            <p:ph idx="4294967295"/>
          </p:nvPr>
        </p:nvPicPr>
        <p:blipFill>
          <a:blip r:embed="rId2" cstate="print"/>
          <a:srcRect/>
          <a:stretch>
            <a:fillRect/>
          </a:stretch>
        </p:blipFill>
        <p:spPr bwMode="auto">
          <a:xfrm>
            <a:off x="1600200" y="1066800"/>
            <a:ext cx="6099175" cy="43434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ills\Pictures\untitled.bmp"/>
          <p:cNvPicPr>
            <a:picLocks noGrp="1" noChangeAspect="1" noChangeArrowheads="1"/>
          </p:cNvPicPr>
          <p:nvPr>
            <p:ph/>
          </p:nvPr>
        </p:nvPicPr>
        <p:blipFill>
          <a:blip r:embed="rId2" cstate="print"/>
          <a:srcRect/>
          <a:stretch>
            <a:fillRect/>
          </a:stretch>
        </p:blipFill>
        <p:spPr bwMode="auto">
          <a:xfrm>
            <a:off x="609600" y="457200"/>
            <a:ext cx="3886200" cy="3238500"/>
          </a:xfrm>
          <a:prstGeom prst="rect">
            <a:avLst/>
          </a:prstGeom>
          <a:noFill/>
        </p:spPr>
      </p:pic>
      <p:pic>
        <p:nvPicPr>
          <p:cNvPr id="4099" name="Picture 3" descr="C:\Users\wills\Pictures\dd.bmp"/>
          <p:cNvPicPr>
            <a:picLocks noChangeAspect="1" noChangeArrowheads="1"/>
          </p:cNvPicPr>
          <p:nvPr/>
        </p:nvPicPr>
        <p:blipFill>
          <a:blip r:embed="rId3" cstate="print"/>
          <a:srcRect/>
          <a:stretch>
            <a:fillRect/>
          </a:stretch>
        </p:blipFill>
        <p:spPr bwMode="auto">
          <a:xfrm>
            <a:off x="4648200" y="3088412"/>
            <a:ext cx="3886200" cy="3369538"/>
          </a:xfrm>
          <a:prstGeom prst="rect">
            <a:avLst/>
          </a:prstGeom>
          <a:noFill/>
        </p:spPr>
      </p:pic>
      <p:pic>
        <p:nvPicPr>
          <p:cNvPr id="7" name="Picture 2" descr="C:\Users\wills\Pictures\d.bmp"/>
          <p:cNvPicPr>
            <a:picLocks noChangeAspect="1" noChangeArrowheads="1"/>
          </p:cNvPicPr>
          <p:nvPr/>
        </p:nvPicPr>
        <p:blipFill>
          <a:blip r:embed="rId4" cstate="print"/>
          <a:srcRect/>
          <a:stretch>
            <a:fillRect/>
          </a:stretch>
        </p:blipFill>
        <p:spPr bwMode="auto">
          <a:xfrm>
            <a:off x="6096000" y="381000"/>
            <a:ext cx="2066667" cy="2209524"/>
          </a:xfrm>
          <a:prstGeom prst="rect">
            <a:avLst/>
          </a:prstGeom>
          <a:noFill/>
        </p:spPr>
      </p:pic>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wills\Pictures\Driving tips.jpg"/>
          <p:cNvPicPr>
            <a:picLocks noChangeAspect="1" noChangeArrowheads="1"/>
          </p:cNvPicPr>
          <p:nvPr/>
        </p:nvPicPr>
        <p:blipFill>
          <a:blip r:embed="rId2" cstate="print"/>
          <a:srcRect/>
          <a:stretch>
            <a:fillRect/>
          </a:stretch>
        </p:blipFill>
        <p:spPr bwMode="auto">
          <a:xfrm>
            <a:off x="2286000" y="990600"/>
            <a:ext cx="4724400" cy="51181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ills\Pictures\cetificate.jpg"/>
          <p:cNvPicPr>
            <a:picLocks noChangeAspect="1" noChangeArrowheads="1"/>
          </p:cNvPicPr>
          <p:nvPr/>
        </p:nvPicPr>
        <p:blipFill>
          <a:blip r:embed="rId2" cstate="print"/>
          <a:srcRect/>
          <a:stretch>
            <a:fillRect/>
          </a:stretch>
        </p:blipFill>
        <p:spPr bwMode="auto">
          <a:xfrm>
            <a:off x="1524000" y="914400"/>
            <a:ext cx="6205586" cy="46482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990600" y="381000"/>
            <a:ext cx="7221538" cy="971550"/>
          </a:xfrm>
        </p:spPr>
        <p:txBody>
          <a:bodyPr/>
          <a:lstStyle/>
          <a:p>
            <a:r>
              <a:rPr lang="en-US" sz="4000" b="1" dirty="0">
                <a:solidFill>
                  <a:srgbClr val="FFFF00"/>
                </a:solidFill>
                <a:latin typeface="Book Antiqua" pitchFamily="18" charset="0"/>
              </a:rPr>
              <a:t>Safety </a:t>
            </a:r>
            <a:r>
              <a:rPr lang="en-US" sz="4000" b="1" dirty="0" smtClean="0">
                <a:solidFill>
                  <a:srgbClr val="FFFF00"/>
                </a:solidFill>
                <a:latin typeface="Book Antiqua" pitchFamily="18" charset="0"/>
              </a:rPr>
              <a:t>Committees</a:t>
            </a:r>
            <a:endParaRPr lang="en-US" sz="4000" b="1" dirty="0">
              <a:solidFill>
                <a:srgbClr val="FFFF00"/>
              </a:solidFill>
              <a:latin typeface="Book Antiqua" pitchFamily="18" charset="0"/>
            </a:endParaRPr>
          </a:p>
        </p:txBody>
      </p:sp>
      <p:sp>
        <p:nvSpPr>
          <p:cNvPr id="175107" name="Rectangle 3"/>
          <p:cNvSpPr>
            <a:spLocks noGrp="1" noChangeArrowheads="1"/>
          </p:cNvSpPr>
          <p:nvPr>
            <p:ph type="body" idx="1"/>
          </p:nvPr>
        </p:nvSpPr>
        <p:spPr>
          <a:xfrm>
            <a:off x="457200" y="1752600"/>
            <a:ext cx="8305800" cy="3810000"/>
          </a:xfrm>
        </p:spPr>
        <p:txBody>
          <a:bodyPr/>
          <a:lstStyle/>
          <a:p>
            <a:pPr marL="609600" indent="-609600">
              <a:buFontTx/>
              <a:buNone/>
            </a:pPr>
            <a:r>
              <a:rPr lang="en-US" b="1" dirty="0" smtClean="0">
                <a:solidFill>
                  <a:srgbClr val="FFFF00"/>
                </a:solidFill>
              </a:rPr>
              <a:t>Committee Functions</a:t>
            </a:r>
            <a:endParaRPr lang="en-US" dirty="0">
              <a:solidFill>
                <a:srgbClr val="FFFF00"/>
              </a:solidFill>
            </a:endParaRPr>
          </a:p>
          <a:p>
            <a:pPr marL="609600" indent="-609600"/>
            <a:r>
              <a:rPr lang="en-US" dirty="0">
                <a:solidFill>
                  <a:srgbClr val="FFFFFF"/>
                </a:solidFill>
              </a:rPr>
              <a:t>Examine safety &amp; health issues and recommend policies.</a:t>
            </a:r>
          </a:p>
          <a:p>
            <a:pPr marL="609600" indent="-609600"/>
            <a:r>
              <a:rPr lang="en-US" dirty="0">
                <a:solidFill>
                  <a:srgbClr val="FFFFFF"/>
                </a:solidFill>
              </a:rPr>
              <a:t>Conduct periodic workplace inspections.</a:t>
            </a:r>
          </a:p>
          <a:p>
            <a:pPr marL="609600" indent="-609600"/>
            <a:r>
              <a:rPr lang="en-US" dirty="0">
                <a:solidFill>
                  <a:srgbClr val="FFFFFF"/>
                </a:solidFill>
              </a:rPr>
              <a:t>Evaluate and promote interest in the safety program.</a:t>
            </a:r>
          </a:p>
          <a:p>
            <a:pPr marL="1371600" lvl="2" indent="-457200"/>
            <a:r>
              <a:rPr lang="en-US" dirty="0">
                <a:solidFill>
                  <a:srgbClr val="FFFFFF"/>
                </a:solidFill>
              </a:rPr>
              <a:t>Education and training</a:t>
            </a:r>
          </a:p>
        </p:txBody>
      </p:sp>
      <p:sp>
        <p:nvSpPr>
          <p:cNvPr id="175108" name="Text Box 4"/>
          <p:cNvSpPr txBox="1">
            <a:spLocks noChangeArrowheads="1"/>
          </p:cNvSpPr>
          <p:nvPr/>
        </p:nvSpPr>
        <p:spPr bwMode="auto">
          <a:xfrm>
            <a:off x="990600" y="5791200"/>
            <a:ext cx="6934200" cy="457200"/>
          </a:xfrm>
          <a:prstGeom prst="rect">
            <a:avLst/>
          </a:prstGeom>
          <a:noFill/>
          <a:ln w="9525">
            <a:noFill/>
            <a:miter lim="800000"/>
            <a:headEnd/>
            <a:tailEnd/>
          </a:ln>
          <a:effectLst/>
        </p:spPr>
        <p:txBody>
          <a:bodyPr>
            <a:spAutoFit/>
          </a:bodyPr>
          <a:lstStyle/>
          <a:p>
            <a:pPr algn="ctr">
              <a:spcBef>
                <a:spcPct val="50000"/>
              </a:spcBef>
            </a:pPr>
            <a:r>
              <a:rPr lang="en-US" i="1" dirty="0">
                <a:solidFill>
                  <a:srgbClr val="FFFF00"/>
                </a:solidFill>
              </a:rPr>
              <a:t>Problem Solving NOT Problem Giving</a:t>
            </a:r>
          </a:p>
        </p:txBody>
      </p:sp>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Forming a Committee</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FF"/>
                </a:solidFill>
              </a:rPr>
              <a:t>Determine the size and structure of your committee.</a:t>
            </a:r>
          </a:p>
          <a:p>
            <a:endParaRPr lang="en-US" dirty="0" smtClean="0">
              <a:solidFill>
                <a:srgbClr val="FFFFFF"/>
              </a:solidFill>
            </a:endParaRPr>
          </a:p>
          <a:p>
            <a:r>
              <a:rPr lang="en-US" dirty="0" smtClean="0">
                <a:solidFill>
                  <a:srgbClr val="FFFFFF"/>
                </a:solidFill>
              </a:rPr>
              <a:t>Determine who the committee members will be. </a:t>
            </a:r>
          </a:p>
          <a:p>
            <a:endParaRPr lang="en-US" dirty="0" smtClean="0">
              <a:solidFill>
                <a:srgbClr val="FFFFFF"/>
              </a:solidFill>
            </a:endParaRPr>
          </a:p>
          <a:p>
            <a:r>
              <a:rPr lang="en-US" dirty="0" smtClean="0">
                <a:solidFill>
                  <a:srgbClr val="FFFFFF"/>
                </a:solidFill>
              </a:rPr>
              <a:t>Get Top Management Involved</a:t>
            </a:r>
          </a:p>
          <a:p>
            <a:pPr>
              <a:buNone/>
            </a:pPr>
            <a:endParaRPr lang="en-US" dirty="0" smtClean="0"/>
          </a:p>
          <a:p>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type="body" idx="1"/>
          </p:nvPr>
        </p:nvSpPr>
        <p:spPr>
          <a:xfrm>
            <a:off x="457200" y="1600200"/>
            <a:ext cx="8382000" cy="4800600"/>
          </a:xfrm>
        </p:spPr>
        <p:txBody>
          <a:bodyPr/>
          <a:lstStyle/>
          <a:p>
            <a:pPr>
              <a:lnSpc>
                <a:spcPct val="90000"/>
              </a:lnSpc>
            </a:pPr>
            <a:r>
              <a:rPr lang="en-US" sz="2800" dirty="0">
                <a:solidFill>
                  <a:srgbClr val="FFFFFF"/>
                </a:solidFill>
              </a:rPr>
              <a:t>Lack of participation</a:t>
            </a:r>
          </a:p>
          <a:p>
            <a:pPr>
              <a:lnSpc>
                <a:spcPct val="90000"/>
              </a:lnSpc>
            </a:pPr>
            <a:r>
              <a:rPr lang="en-US" sz="2800" dirty="0">
                <a:solidFill>
                  <a:srgbClr val="FFFFFF"/>
                </a:solidFill>
              </a:rPr>
              <a:t>Lack of organization</a:t>
            </a:r>
          </a:p>
          <a:p>
            <a:pPr>
              <a:lnSpc>
                <a:spcPct val="90000"/>
              </a:lnSpc>
            </a:pPr>
            <a:r>
              <a:rPr lang="en-US" sz="2800" dirty="0">
                <a:solidFill>
                  <a:srgbClr val="FFFFFF"/>
                </a:solidFill>
              </a:rPr>
              <a:t>Same old things reviewed over and over</a:t>
            </a:r>
          </a:p>
          <a:p>
            <a:r>
              <a:rPr lang="en-US" sz="2800" dirty="0" smtClean="0">
                <a:solidFill>
                  <a:srgbClr val="FFFFFF"/>
                </a:solidFill>
              </a:rPr>
              <a:t>There is talk, talk, talk…without decisions </a:t>
            </a:r>
          </a:p>
          <a:p>
            <a:pPr>
              <a:lnSpc>
                <a:spcPct val="90000"/>
              </a:lnSpc>
            </a:pPr>
            <a:r>
              <a:rPr lang="en-US" sz="2800" dirty="0" smtClean="0">
                <a:solidFill>
                  <a:srgbClr val="FFFFFF"/>
                </a:solidFill>
              </a:rPr>
              <a:t>Just </a:t>
            </a:r>
            <a:r>
              <a:rPr lang="en-US" sz="2800" dirty="0">
                <a:solidFill>
                  <a:srgbClr val="FFFFFF"/>
                </a:solidFill>
              </a:rPr>
              <a:t>a complaint session</a:t>
            </a:r>
          </a:p>
          <a:p>
            <a:r>
              <a:rPr lang="en-US" sz="2800" dirty="0" smtClean="0">
                <a:solidFill>
                  <a:srgbClr val="FFFFFF"/>
                </a:solidFill>
              </a:rPr>
              <a:t>People do not show up for meetings and inspections</a:t>
            </a:r>
            <a:r>
              <a:rPr lang="en-US" sz="2800" dirty="0" smtClean="0"/>
              <a:t>. </a:t>
            </a:r>
          </a:p>
          <a:p>
            <a:pPr>
              <a:lnSpc>
                <a:spcPct val="90000"/>
              </a:lnSpc>
            </a:pPr>
            <a:r>
              <a:rPr lang="en-US" sz="2800" dirty="0" smtClean="0">
                <a:solidFill>
                  <a:srgbClr val="FFFFFF"/>
                </a:solidFill>
              </a:rPr>
              <a:t>People </a:t>
            </a:r>
            <a:r>
              <a:rPr lang="en-US" sz="2800" dirty="0">
                <a:solidFill>
                  <a:srgbClr val="FFFFFF"/>
                </a:solidFill>
              </a:rPr>
              <a:t>don’t know why they are there</a:t>
            </a:r>
          </a:p>
          <a:p>
            <a:pPr>
              <a:lnSpc>
                <a:spcPct val="90000"/>
              </a:lnSpc>
            </a:pPr>
            <a:r>
              <a:rPr lang="en-US" sz="2800" dirty="0" smtClean="0">
                <a:solidFill>
                  <a:srgbClr val="FFFFFF"/>
                </a:solidFill>
              </a:rPr>
              <a:t>Lack </a:t>
            </a:r>
            <a:r>
              <a:rPr lang="en-US" sz="2800" dirty="0">
                <a:solidFill>
                  <a:srgbClr val="FFFFFF"/>
                </a:solidFill>
              </a:rPr>
              <a:t>of support from management</a:t>
            </a:r>
          </a:p>
          <a:p>
            <a:pPr>
              <a:lnSpc>
                <a:spcPct val="90000"/>
              </a:lnSpc>
            </a:pPr>
            <a:r>
              <a:rPr lang="en-US" sz="2800" dirty="0">
                <a:solidFill>
                  <a:srgbClr val="FFFFFF"/>
                </a:solidFill>
              </a:rPr>
              <a:t>Lack of time to perform committee duties</a:t>
            </a:r>
          </a:p>
        </p:txBody>
      </p:sp>
      <p:sp>
        <p:nvSpPr>
          <p:cNvPr id="216068" name="Rectangle 4"/>
          <p:cNvSpPr>
            <a:spLocks noGrp="1" noChangeArrowheads="1"/>
          </p:cNvSpPr>
          <p:nvPr>
            <p:ph type="title"/>
          </p:nvPr>
        </p:nvSpPr>
        <p:spPr>
          <a:noFill/>
          <a:ln/>
        </p:spPr>
        <p:txBody>
          <a:bodyPr/>
          <a:lstStyle/>
          <a:p>
            <a:pPr marL="838200" indent="-838200"/>
            <a:r>
              <a:rPr lang="en-US" sz="3600" dirty="0">
                <a:solidFill>
                  <a:srgbClr val="FFFF00"/>
                </a:solidFill>
                <a:latin typeface="Book Antiqua" pitchFamily="18" charset="0"/>
              </a:rPr>
              <a:t>What makes a safety committee meeting a disaster?</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blinds(horizontal)">
                                      <p:cBhvr>
                                        <p:cTn id="7" dur="500"/>
                                        <p:tgtEl>
                                          <p:spTgt spid="216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box(in)">
                                      <p:cBhvr>
                                        <p:cTn id="12" dur="500"/>
                                        <p:tgtEl>
                                          <p:spTgt spid="216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16067">
                                            <p:txEl>
                                              <p:pRg st="2" end="2"/>
                                            </p:txEl>
                                          </p:spTgt>
                                        </p:tgtEl>
                                        <p:attrNameLst>
                                          <p:attrName>style.visibility</p:attrName>
                                        </p:attrNameLst>
                                      </p:cBhvr>
                                      <p:to>
                                        <p:strVal val="visible"/>
                                      </p:to>
                                    </p:set>
                                    <p:animEffect transition="in" filter="box(in)">
                                      <p:cBhvr>
                                        <p:cTn id="17" dur="500"/>
                                        <p:tgtEl>
                                          <p:spTgt spid="216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16067">
                                            <p:txEl>
                                              <p:pRg st="3" end="3"/>
                                            </p:txEl>
                                          </p:spTgt>
                                        </p:tgtEl>
                                        <p:attrNameLst>
                                          <p:attrName>style.visibility</p:attrName>
                                        </p:attrNameLst>
                                      </p:cBhvr>
                                      <p:to>
                                        <p:strVal val="visible"/>
                                      </p:to>
                                    </p:set>
                                    <p:animEffect transition="in" filter="box(in)">
                                      <p:cBhvr>
                                        <p:cTn id="22" dur="500"/>
                                        <p:tgtEl>
                                          <p:spTgt spid="216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16067">
                                            <p:txEl>
                                              <p:pRg st="4" end="4"/>
                                            </p:txEl>
                                          </p:spTgt>
                                        </p:tgtEl>
                                        <p:attrNameLst>
                                          <p:attrName>style.visibility</p:attrName>
                                        </p:attrNameLst>
                                      </p:cBhvr>
                                      <p:to>
                                        <p:strVal val="visible"/>
                                      </p:to>
                                    </p:set>
                                    <p:animEffect transition="in" filter="box(in)">
                                      <p:cBhvr>
                                        <p:cTn id="27" dur="500"/>
                                        <p:tgtEl>
                                          <p:spTgt spid="216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16067">
                                            <p:txEl>
                                              <p:pRg st="5" end="5"/>
                                            </p:txEl>
                                          </p:spTgt>
                                        </p:tgtEl>
                                        <p:attrNameLst>
                                          <p:attrName>style.visibility</p:attrName>
                                        </p:attrNameLst>
                                      </p:cBhvr>
                                      <p:to>
                                        <p:strVal val="visible"/>
                                      </p:to>
                                    </p:set>
                                    <p:animEffect transition="in" filter="box(in)">
                                      <p:cBhvr>
                                        <p:cTn id="32" dur="500"/>
                                        <p:tgtEl>
                                          <p:spTgt spid="2160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16067">
                                            <p:txEl>
                                              <p:pRg st="6" end="6"/>
                                            </p:txEl>
                                          </p:spTgt>
                                        </p:tgtEl>
                                        <p:attrNameLst>
                                          <p:attrName>style.visibility</p:attrName>
                                        </p:attrNameLst>
                                      </p:cBhvr>
                                      <p:to>
                                        <p:strVal val="visible"/>
                                      </p:to>
                                    </p:set>
                                    <p:animEffect transition="in" filter="box(in)">
                                      <p:cBhvr>
                                        <p:cTn id="37" dur="500"/>
                                        <p:tgtEl>
                                          <p:spTgt spid="2160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16067">
                                            <p:txEl>
                                              <p:pRg st="7" end="7"/>
                                            </p:txEl>
                                          </p:spTgt>
                                        </p:tgtEl>
                                        <p:attrNameLst>
                                          <p:attrName>style.visibility</p:attrName>
                                        </p:attrNameLst>
                                      </p:cBhvr>
                                      <p:to>
                                        <p:strVal val="visible"/>
                                      </p:to>
                                    </p:set>
                                    <p:animEffect transition="in" filter="box(in)">
                                      <p:cBhvr>
                                        <p:cTn id="42" dur="500"/>
                                        <p:tgtEl>
                                          <p:spTgt spid="2160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6067">
                                            <p:txEl>
                                              <p:pRg st="8" end="8"/>
                                            </p:txEl>
                                          </p:spTgt>
                                        </p:tgtEl>
                                        <p:attrNameLst>
                                          <p:attrName>style.visibility</p:attrName>
                                        </p:attrNameLst>
                                      </p:cBhvr>
                                      <p:to>
                                        <p:strVal val="visible"/>
                                      </p:to>
                                    </p:set>
                                    <p:anim calcmode="lin" valueType="num">
                                      <p:cBhvr additive="base">
                                        <p:cTn id="47" dur="500" fill="hold"/>
                                        <p:tgtEl>
                                          <p:spTgt spid="21606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60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sz="4000" b="1" dirty="0">
                <a:solidFill>
                  <a:srgbClr val="FFFF00"/>
                </a:solidFill>
                <a:latin typeface="Book Antiqua" pitchFamily="18" charset="0"/>
              </a:rPr>
              <a:t>Basic Meeting Procedures</a:t>
            </a:r>
          </a:p>
        </p:txBody>
      </p:sp>
      <p:sp>
        <p:nvSpPr>
          <p:cNvPr id="177155" name="Rectangle 3"/>
          <p:cNvSpPr>
            <a:spLocks noGrp="1" noChangeArrowheads="1"/>
          </p:cNvSpPr>
          <p:nvPr>
            <p:ph type="body" sz="half" idx="1"/>
          </p:nvPr>
        </p:nvSpPr>
        <p:spPr>
          <a:xfrm>
            <a:off x="304800" y="1143000"/>
            <a:ext cx="8458200" cy="5257800"/>
          </a:xfrm>
        </p:spPr>
        <p:txBody>
          <a:bodyPr/>
          <a:lstStyle/>
          <a:p>
            <a:pPr>
              <a:buNone/>
            </a:pPr>
            <a:r>
              <a:rPr lang="en-US" sz="2400" dirty="0" smtClean="0">
                <a:solidFill>
                  <a:srgbClr val="FFFF00"/>
                </a:solidFill>
              </a:rPr>
              <a:t>To be effective, </a:t>
            </a:r>
            <a:r>
              <a:rPr lang="en-US" sz="2400" u="sng" dirty="0" smtClean="0">
                <a:solidFill>
                  <a:srgbClr val="FFFF00"/>
                </a:solidFill>
              </a:rPr>
              <a:t>Your Safety Committee needs to do the following:</a:t>
            </a:r>
            <a:endParaRPr lang="en-US" sz="2400" dirty="0" smtClean="0">
              <a:solidFill>
                <a:srgbClr val="FFFF00"/>
              </a:solidFill>
            </a:endParaRPr>
          </a:p>
          <a:p>
            <a:r>
              <a:rPr lang="en-US" sz="2400" dirty="0" smtClean="0">
                <a:solidFill>
                  <a:srgbClr val="FFFFFF"/>
                </a:solidFill>
              </a:rPr>
              <a:t>Establish </a:t>
            </a:r>
            <a:r>
              <a:rPr lang="en-US" sz="2400" dirty="0">
                <a:solidFill>
                  <a:srgbClr val="FFFFFF"/>
                </a:solidFill>
              </a:rPr>
              <a:t>a regular, published meeting time</a:t>
            </a:r>
            <a:r>
              <a:rPr lang="en-US" sz="2400" dirty="0" smtClean="0">
                <a:solidFill>
                  <a:srgbClr val="FFFFFF"/>
                </a:solidFill>
              </a:rPr>
              <a:t>,</a:t>
            </a:r>
          </a:p>
          <a:p>
            <a:pPr>
              <a:buNone/>
            </a:pPr>
            <a:r>
              <a:rPr lang="en-US" sz="2400" dirty="0" smtClean="0">
                <a:solidFill>
                  <a:srgbClr val="FFFFFF"/>
                </a:solidFill>
              </a:rPr>
              <a:t>	date </a:t>
            </a:r>
            <a:r>
              <a:rPr lang="en-US" sz="2400" dirty="0">
                <a:solidFill>
                  <a:srgbClr val="FFFFFF"/>
                </a:solidFill>
              </a:rPr>
              <a:t>and if possible, place</a:t>
            </a:r>
            <a:r>
              <a:rPr lang="en-US" sz="2400" dirty="0" smtClean="0">
                <a:solidFill>
                  <a:srgbClr val="FFFFFF"/>
                </a:solidFill>
              </a:rPr>
              <a:t>.</a:t>
            </a:r>
          </a:p>
          <a:p>
            <a:r>
              <a:rPr lang="en-US" sz="2400" dirty="0" smtClean="0">
                <a:solidFill>
                  <a:srgbClr val="FFFFFF"/>
                </a:solidFill>
              </a:rPr>
              <a:t>Take meeting minutes and distribute to members and department heads.</a:t>
            </a:r>
            <a:endParaRPr lang="en-US" sz="2400" dirty="0">
              <a:solidFill>
                <a:srgbClr val="FFFFFF"/>
              </a:solidFill>
            </a:endParaRPr>
          </a:p>
          <a:p>
            <a:r>
              <a:rPr lang="en-US" sz="2400" dirty="0">
                <a:solidFill>
                  <a:srgbClr val="FFFFFF"/>
                </a:solidFill>
              </a:rPr>
              <a:t>Have a written agenda.</a:t>
            </a:r>
          </a:p>
          <a:p>
            <a:r>
              <a:rPr lang="en-US" sz="2400" dirty="0" smtClean="0">
                <a:solidFill>
                  <a:srgbClr val="FFFFFF"/>
                </a:solidFill>
              </a:rPr>
              <a:t>Start </a:t>
            </a:r>
            <a:r>
              <a:rPr lang="en-US" sz="2400" dirty="0">
                <a:solidFill>
                  <a:srgbClr val="FFFFFF"/>
                </a:solidFill>
              </a:rPr>
              <a:t>and end meetings on time</a:t>
            </a:r>
            <a:r>
              <a:rPr lang="en-US" sz="2400" dirty="0" smtClean="0">
                <a:solidFill>
                  <a:srgbClr val="FFFFFF"/>
                </a:solidFill>
              </a:rPr>
              <a:t>.</a:t>
            </a:r>
          </a:p>
          <a:p>
            <a:r>
              <a:rPr lang="en-US" sz="2400" dirty="0" smtClean="0">
                <a:solidFill>
                  <a:srgbClr val="FFFFFF"/>
                </a:solidFill>
              </a:rPr>
              <a:t>Publicize the Committee’s</a:t>
            </a:r>
          </a:p>
          <a:p>
            <a:pPr>
              <a:buNone/>
            </a:pPr>
            <a:r>
              <a:rPr lang="en-US" sz="2400" dirty="0" smtClean="0">
                <a:solidFill>
                  <a:srgbClr val="FFFFFF"/>
                </a:solidFill>
              </a:rPr>
              <a:t>    accomplishments. </a:t>
            </a:r>
          </a:p>
        </p:txBody>
      </p:sp>
      <p:pic>
        <p:nvPicPr>
          <p:cNvPr id="177159" name="Picture 7" descr="Committee Picture 2"/>
          <p:cNvPicPr>
            <a:picLocks noGrp="1" noChangeAspect="1" noChangeArrowheads="1"/>
          </p:cNvPicPr>
          <p:nvPr>
            <p:ph sz="half" idx="2"/>
          </p:nvPr>
        </p:nvPicPr>
        <p:blipFill>
          <a:blip r:embed="rId3" cstate="print"/>
          <a:srcRect/>
          <a:stretch>
            <a:fillRect/>
          </a:stretch>
        </p:blipFill>
        <p:spPr>
          <a:xfrm>
            <a:off x="4953000" y="3505200"/>
            <a:ext cx="3505200" cy="2541588"/>
          </a:xfrm>
          <a:noFill/>
          <a:ln/>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00"/>
                </a:solidFill>
              </a:rPr>
              <a:t>Management Commitment</a:t>
            </a:r>
            <a:endParaRPr lang="en-US" sz="4400" dirty="0">
              <a:solidFill>
                <a:srgbClr val="FFFF00"/>
              </a:solidFill>
            </a:endParaRPr>
          </a:p>
        </p:txBody>
      </p:sp>
      <p:sp>
        <p:nvSpPr>
          <p:cNvPr id="3" name="Content Placeholder 2"/>
          <p:cNvSpPr>
            <a:spLocks noGrp="1"/>
          </p:cNvSpPr>
          <p:nvPr>
            <p:ph idx="1"/>
          </p:nvPr>
        </p:nvSpPr>
        <p:spPr/>
        <p:txBody>
          <a:bodyPr/>
          <a:lstStyle/>
          <a:p>
            <a:endParaRPr lang="en-US" dirty="0" smtClean="0">
              <a:solidFill>
                <a:srgbClr val="FFFFFF"/>
              </a:solidFill>
            </a:endParaRPr>
          </a:p>
          <a:p>
            <a:r>
              <a:rPr lang="en-US" dirty="0" smtClean="0">
                <a:solidFill>
                  <a:srgbClr val="FFFFFF"/>
                </a:solidFill>
              </a:rPr>
              <a:t>Management commitment provides the motivating force and resources for organizing and controlling activities within your organization.</a:t>
            </a:r>
          </a:p>
          <a:p>
            <a:endParaRPr lang="en-US" dirty="0" smtClean="0">
              <a:solidFill>
                <a:srgbClr val="FFFFFF"/>
              </a:solidFill>
            </a:endParaRPr>
          </a:p>
          <a:p>
            <a:r>
              <a:rPr lang="en-US" kern="1200" dirty="0" smtClean="0">
                <a:solidFill>
                  <a:srgbClr val="FFFFFF"/>
                </a:solidFill>
                <a:latin typeface="Arial" charset="0"/>
              </a:rPr>
              <a:t>Visible top management involvement in implementing a program is essential.</a:t>
            </a:r>
            <a:r>
              <a:rPr lang="en-US" dirty="0" smtClean="0">
                <a:solidFill>
                  <a:srgbClr val="FFFFFF"/>
                </a:solidFill>
              </a:rPr>
              <a:t> </a:t>
            </a:r>
          </a:p>
          <a:p>
            <a:endParaRPr lang="en-US" dirty="0" smtClean="0">
              <a:solidFill>
                <a:srgbClr val="FFFFFF"/>
              </a:solidFill>
            </a:endParaRPr>
          </a:p>
          <a:p>
            <a:pPr>
              <a:buNone/>
            </a:pPr>
            <a:r>
              <a:rPr lang="en-US" dirty="0" smtClean="0">
                <a:solidFill>
                  <a:srgbClr val="FFFFFF"/>
                </a:solidFill>
              </a:rPr>
              <a:t>  </a:t>
            </a:r>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Wellness Programs</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Municipalities can begin by providing </a:t>
            </a:r>
          </a:p>
          <a:p>
            <a:r>
              <a:rPr lang="en-US" b="1" dirty="0" smtClean="0">
                <a:solidFill>
                  <a:srgbClr val="FFFFFF"/>
                </a:solidFill>
              </a:rPr>
              <a:t>Health Fairs -</a:t>
            </a:r>
            <a:r>
              <a:rPr lang="en-US" dirty="0" smtClean="0">
                <a:solidFill>
                  <a:srgbClr val="FFFFFF"/>
                </a:solidFill>
              </a:rPr>
              <a:t> Usually once each year featuring informational exhibits and various health screenings. </a:t>
            </a:r>
          </a:p>
          <a:p>
            <a:r>
              <a:rPr lang="en-US" b="1" dirty="0" smtClean="0">
                <a:solidFill>
                  <a:srgbClr val="FFFFFF"/>
                </a:solidFill>
              </a:rPr>
              <a:t>Newsletters -</a:t>
            </a:r>
            <a:r>
              <a:rPr lang="en-US" dirty="0" smtClean="0">
                <a:solidFill>
                  <a:srgbClr val="FFFFFF"/>
                </a:solidFill>
              </a:rPr>
              <a:t> Usually once each month with health news and tips taken from magazines, books and web sites. </a:t>
            </a:r>
            <a:br>
              <a:rPr lang="en-US" dirty="0" smtClean="0">
                <a:solidFill>
                  <a:srgbClr val="FFFFFF"/>
                </a:solidFill>
              </a:rPr>
            </a:br>
            <a:r>
              <a:rPr lang="en-US" dirty="0" smtClean="0"/>
              <a:t/>
            </a:r>
            <a:br>
              <a:rPr lang="en-US" dirty="0" smtClean="0"/>
            </a:br>
            <a:r>
              <a:rPr lang="en-US" dirty="0" smtClean="0"/>
              <a:t/>
            </a:r>
            <a:br>
              <a:rPr lang="en-US" dirty="0" smtClean="0"/>
            </a:br>
            <a:endParaRPr lang="en-US" dirty="0" smtClean="0"/>
          </a:p>
          <a:p>
            <a:endParaRPr lang="en-US" dirty="0">
              <a:solidFill>
                <a:srgbClr val="FFFFFF"/>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p:txBody>
          <a:bodyPr/>
          <a:lstStyle/>
          <a:p>
            <a:r>
              <a:rPr lang="en-US" b="1" dirty="0" smtClean="0">
                <a:solidFill>
                  <a:srgbClr val="FFFFFF"/>
                </a:solidFill>
              </a:rPr>
              <a:t>Workshops -</a:t>
            </a:r>
            <a:r>
              <a:rPr lang="en-US" dirty="0" smtClean="0">
                <a:solidFill>
                  <a:srgbClr val="FFFFFF"/>
                </a:solidFill>
              </a:rPr>
              <a:t> Can include classes on heart health, stress management, nutrition and other topics provided by local health practitioners or non-profit organizations. </a:t>
            </a:r>
            <a:br>
              <a:rPr lang="en-US" dirty="0" smtClean="0">
                <a:solidFill>
                  <a:srgbClr val="FFFFFF"/>
                </a:solidFill>
              </a:rPr>
            </a:br>
            <a:r>
              <a:rPr lang="en-US" dirty="0" smtClean="0">
                <a:solidFill>
                  <a:srgbClr val="FFFFFF"/>
                </a:solidFill>
              </a:rPr>
              <a:t/>
            </a:r>
            <a:br>
              <a:rPr lang="en-US" dirty="0" smtClean="0">
                <a:solidFill>
                  <a:srgbClr val="FFFFFF"/>
                </a:solidFill>
              </a:rPr>
            </a:br>
            <a:r>
              <a:rPr lang="en-US" b="1" dirty="0" smtClean="0">
                <a:solidFill>
                  <a:srgbClr val="FFFFFF"/>
                </a:solidFill>
              </a:rPr>
              <a:t>Weight Loss Campaign - </a:t>
            </a:r>
            <a:r>
              <a:rPr lang="en-US" dirty="0" smtClean="0">
                <a:solidFill>
                  <a:srgbClr val="FFFFFF"/>
                </a:solidFill>
              </a:rPr>
              <a:t>Can be classes or individual coaching by health practitioners on weight loss strategies. Some organizations incorporate a Weight Watchers type program. </a:t>
            </a:r>
            <a:r>
              <a:rPr lang="en-US" dirty="0" smtClean="0"/>
              <a:t/>
            </a:r>
            <a:br>
              <a:rPr lang="en-US" dirty="0" smtClean="0"/>
            </a:br>
            <a:r>
              <a:rPr lang="en-US" dirty="0" smtClean="0"/>
              <a:t/>
            </a:r>
            <a:br>
              <a:rPr lang="en-US" dirty="0" smtClean="0"/>
            </a:br>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p:txBody>
          <a:bodyPr/>
          <a:lstStyle/>
          <a:p>
            <a:pPr>
              <a:buNone/>
            </a:pPr>
            <a:r>
              <a:rPr lang="en-US" b="1" dirty="0" smtClean="0"/>
              <a:t>   </a:t>
            </a:r>
            <a:r>
              <a:rPr lang="en-US" b="1" dirty="0" smtClean="0">
                <a:solidFill>
                  <a:srgbClr val="FFFFFF"/>
                </a:solidFill>
              </a:rPr>
              <a:t>Health</a:t>
            </a:r>
            <a:r>
              <a:rPr lang="en-US" b="1" dirty="0" smtClean="0"/>
              <a:t> </a:t>
            </a:r>
            <a:r>
              <a:rPr lang="en-US" b="1" dirty="0" smtClean="0">
                <a:solidFill>
                  <a:srgbClr val="FFFFFF"/>
                </a:solidFill>
              </a:rPr>
              <a:t>Screening - </a:t>
            </a:r>
            <a:r>
              <a:rPr lang="en-US" dirty="0" smtClean="0">
                <a:solidFill>
                  <a:srgbClr val="FFFFFF"/>
                </a:solidFill>
              </a:rPr>
              <a:t>Various health screenings such as blood sugar and cholesterol are conducted and results passed on to the employee's physician for counseling. </a:t>
            </a:r>
            <a:br>
              <a:rPr lang="en-US" dirty="0" smtClean="0">
                <a:solidFill>
                  <a:srgbClr val="FFFFFF"/>
                </a:solidFill>
              </a:rPr>
            </a:br>
            <a:r>
              <a:rPr lang="en-US" dirty="0" smtClean="0">
                <a:solidFill>
                  <a:srgbClr val="FFFFFF"/>
                </a:solidFill>
              </a:rPr>
              <a:t/>
            </a:r>
            <a:br>
              <a:rPr lang="en-US" dirty="0" smtClean="0">
                <a:solidFill>
                  <a:srgbClr val="FFFFFF"/>
                </a:solidFill>
              </a:rPr>
            </a:br>
            <a:r>
              <a:rPr lang="en-US" dirty="0" smtClean="0">
                <a:solidFill>
                  <a:srgbClr val="FFFFFF"/>
                </a:solidFill>
              </a:rPr>
              <a:t>T</a:t>
            </a:r>
            <a:r>
              <a:rPr lang="en-US" b="1" dirty="0" smtClean="0">
                <a:solidFill>
                  <a:srgbClr val="FFFFFF"/>
                </a:solidFill>
              </a:rPr>
              <a:t>obacco Cessation -</a:t>
            </a:r>
            <a:r>
              <a:rPr lang="en-US" dirty="0" smtClean="0">
                <a:solidFill>
                  <a:srgbClr val="FFFFFF"/>
                </a:solidFill>
              </a:rPr>
              <a:t> Can include classes, incentives, or specific strategies such as the nicotine patch or prescription drugs taken orally or as injections. </a:t>
            </a:r>
            <a:r>
              <a:rPr lang="en-US" dirty="0" smtClean="0"/>
              <a:t/>
            </a:r>
            <a:br>
              <a:rPr lang="en-US" dirty="0" smtClean="0"/>
            </a:br>
            <a:r>
              <a:rPr lang="en-US" dirty="0" smtClean="0"/>
              <a:t/>
            </a:r>
            <a:br>
              <a:rPr lang="en-US" dirty="0" smtClean="0"/>
            </a:br>
            <a:endParaRPr lang="en-US" dirty="0" smtClean="0">
              <a:solidFill>
                <a:srgbClr val="FFFFFF"/>
              </a:solidFill>
            </a:endParaRPr>
          </a:p>
          <a:p>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marL="838200" indent="-838200"/>
            <a:r>
              <a:rPr lang="en-US" sz="4000" dirty="0">
                <a:solidFill>
                  <a:srgbClr val="FFFF00"/>
                </a:solidFill>
                <a:latin typeface="Book Antiqua" pitchFamily="18" charset="0"/>
              </a:rPr>
              <a:t>Accident Investigation</a:t>
            </a:r>
          </a:p>
        </p:txBody>
      </p:sp>
      <p:sp>
        <p:nvSpPr>
          <p:cNvPr id="183299" name="Rectangle 3"/>
          <p:cNvSpPr>
            <a:spLocks noGrp="1" noChangeArrowheads="1"/>
          </p:cNvSpPr>
          <p:nvPr>
            <p:ph type="body" sz="half" idx="1"/>
          </p:nvPr>
        </p:nvSpPr>
        <p:spPr>
          <a:xfrm>
            <a:off x="2743200" y="1371600"/>
            <a:ext cx="6096000" cy="5181600"/>
          </a:xfrm>
        </p:spPr>
        <p:txBody>
          <a:bodyPr/>
          <a:lstStyle/>
          <a:p>
            <a:r>
              <a:rPr lang="en-US" sz="2800" dirty="0">
                <a:solidFill>
                  <a:srgbClr val="FFFFFF"/>
                </a:solidFill>
              </a:rPr>
              <a:t>Establish procedures for investigating all safety-related accidents and illnesses.</a:t>
            </a:r>
          </a:p>
          <a:p>
            <a:pPr lvl="1"/>
            <a:r>
              <a:rPr lang="en-US" sz="2400" dirty="0">
                <a:solidFill>
                  <a:srgbClr val="FFFFFF"/>
                </a:solidFill>
              </a:rPr>
              <a:t>Secure the accident scene to preserve the evidence.</a:t>
            </a:r>
          </a:p>
          <a:p>
            <a:pPr lvl="1"/>
            <a:r>
              <a:rPr lang="en-US" sz="2400" dirty="0">
                <a:solidFill>
                  <a:srgbClr val="FFFFFF"/>
                </a:solidFill>
              </a:rPr>
              <a:t>Gather information.</a:t>
            </a:r>
          </a:p>
          <a:p>
            <a:pPr lvl="1"/>
            <a:r>
              <a:rPr lang="en-US" sz="2400" dirty="0">
                <a:solidFill>
                  <a:srgbClr val="FFFFFF"/>
                </a:solidFill>
              </a:rPr>
              <a:t>Analyze the facts.</a:t>
            </a:r>
          </a:p>
          <a:p>
            <a:pPr lvl="1"/>
            <a:r>
              <a:rPr lang="en-US" sz="2400" dirty="0">
                <a:solidFill>
                  <a:srgbClr val="FFFFFF"/>
                </a:solidFill>
              </a:rPr>
              <a:t>An accident investigation report will be written.</a:t>
            </a:r>
          </a:p>
          <a:p>
            <a:pPr lvl="1"/>
            <a:r>
              <a:rPr lang="en-US" sz="2400" dirty="0">
                <a:solidFill>
                  <a:srgbClr val="FFFFFF"/>
                </a:solidFill>
              </a:rPr>
              <a:t>Take corrective action.</a:t>
            </a:r>
          </a:p>
          <a:p>
            <a:pPr lvl="1"/>
            <a:r>
              <a:rPr lang="en-US" sz="2400" dirty="0">
                <a:solidFill>
                  <a:srgbClr val="FFFFFF"/>
                </a:solidFill>
              </a:rPr>
              <a:t>Follow </a:t>
            </a:r>
            <a:r>
              <a:rPr lang="en-US" sz="2400" dirty="0" smtClean="0">
                <a:solidFill>
                  <a:srgbClr val="FFFFFF"/>
                </a:solidFill>
              </a:rPr>
              <a:t>up on the corrective action</a:t>
            </a:r>
            <a:endParaRPr lang="en-US" sz="2400" dirty="0">
              <a:solidFill>
                <a:srgbClr val="FFFFFF"/>
              </a:solidFill>
            </a:endParaRPr>
          </a:p>
          <a:p>
            <a:endParaRPr lang="en-US" sz="2800" dirty="0">
              <a:solidFill>
                <a:srgbClr val="FFFFFF"/>
              </a:solidFill>
            </a:endParaRPr>
          </a:p>
        </p:txBody>
      </p:sp>
      <p:graphicFrame>
        <p:nvGraphicFramePr>
          <p:cNvPr id="183300" name="Object 4"/>
          <p:cNvGraphicFramePr>
            <a:graphicFrameLocks noChangeAspect="1"/>
          </p:cNvGraphicFramePr>
          <p:nvPr>
            <p:ph sz="half" idx="2"/>
          </p:nvPr>
        </p:nvGraphicFramePr>
        <p:xfrm>
          <a:off x="609600" y="2362200"/>
          <a:ext cx="1717675" cy="2362200"/>
        </p:xfrm>
        <a:graphic>
          <a:graphicData uri="http://schemas.openxmlformats.org/presentationml/2006/ole">
            <p:oleObj spid="_x0000_s7170" name="Clip" r:id="rId4" imgW="2309760" imgH="3176280" progId="">
              <p:embed/>
            </p:oleObj>
          </a:graphicData>
        </a:graphic>
      </p:graphicFrame>
    </p:spTree>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Evaluation</a:t>
            </a:r>
            <a:endParaRPr lang="en-US" sz="4000" dirty="0">
              <a:solidFill>
                <a:srgbClr val="FFFF00"/>
              </a:solidFill>
            </a:endParaRPr>
          </a:p>
        </p:txBody>
      </p:sp>
      <p:sp>
        <p:nvSpPr>
          <p:cNvPr id="3" name="Content Placeholder 2"/>
          <p:cNvSpPr>
            <a:spLocks noGrp="1"/>
          </p:cNvSpPr>
          <p:nvPr>
            <p:ph idx="1"/>
          </p:nvPr>
        </p:nvSpPr>
        <p:spPr/>
        <p:txBody>
          <a:bodyPr/>
          <a:lstStyle/>
          <a:p>
            <a:r>
              <a:rPr lang="en-US" kern="1200" dirty="0" smtClean="0">
                <a:solidFill>
                  <a:srgbClr val="FFFFFF"/>
                </a:solidFill>
                <a:latin typeface="Arial" charset="0"/>
              </a:rPr>
              <a:t>At least once each year, evaluate your safety and health effort.</a:t>
            </a:r>
          </a:p>
          <a:p>
            <a:r>
              <a:rPr lang="en-US" kern="1200" dirty="0" smtClean="0">
                <a:solidFill>
                  <a:srgbClr val="FFFFFF"/>
                </a:solidFill>
                <a:latin typeface="Arial" charset="0"/>
              </a:rPr>
              <a:t>Look for patterns in injuries, illnesses, and near misses.</a:t>
            </a:r>
          </a:p>
          <a:p>
            <a:r>
              <a:rPr lang="en-US" kern="1200" dirty="0" smtClean="0">
                <a:solidFill>
                  <a:srgbClr val="FFFFFF"/>
                </a:solidFill>
                <a:latin typeface="Arial" charset="0"/>
              </a:rPr>
              <a:t>Review accident reports.</a:t>
            </a:r>
          </a:p>
          <a:p>
            <a:r>
              <a:rPr lang="en-US" kern="1200" dirty="0" smtClean="0">
                <a:solidFill>
                  <a:srgbClr val="FFFFFF"/>
                </a:solidFill>
                <a:latin typeface="Arial" charset="0"/>
              </a:rPr>
              <a:t>Consider using scorecards to grade your program.</a:t>
            </a:r>
          </a:p>
          <a:p>
            <a:r>
              <a:rPr lang="en-US" kern="1200" dirty="0" smtClean="0">
                <a:solidFill>
                  <a:srgbClr val="FFFFFF"/>
                </a:solidFill>
                <a:latin typeface="Arial" charset="0"/>
              </a:rPr>
              <a:t>Employee surveys</a:t>
            </a:r>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lstStyle/>
          <a:p>
            <a:pPr>
              <a:buNone/>
            </a:pPr>
            <a:endParaRPr lang="en-US" dirty="0" smtClean="0">
              <a:solidFill>
                <a:srgbClr val="FFFF00"/>
              </a:solidFill>
            </a:endParaRPr>
          </a:p>
          <a:p>
            <a:pPr>
              <a:buNone/>
            </a:pPr>
            <a:r>
              <a:rPr lang="en-US" sz="3600" dirty="0" smtClean="0">
                <a:solidFill>
                  <a:srgbClr val="FFFF00"/>
                </a:solidFill>
              </a:rPr>
              <a:t>Three Important Rules to Remember.</a:t>
            </a:r>
          </a:p>
          <a:p>
            <a:pPr>
              <a:buNone/>
            </a:pPr>
            <a:endParaRPr lang="en-US" dirty="0" smtClean="0">
              <a:solidFill>
                <a:srgbClr val="FFFFFF"/>
              </a:solidFill>
            </a:endParaRPr>
          </a:p>
          <a:p>
            <a:pPr>
              <a:buNone/>
            </a:pPr>
            <a:r>
              <a:rPr lang="en-US" dirty="0" smtClean="0">
                <a:solidFill>
                  <a:srgbClr val="FFFFFF"/>
                </a:solidFill>
              </a:rPr>
              <a:t>There</a:t>
            </a:r>
            <a:r>
              <a:rPr lang="en-US" dirty="0" smtClean="0">
                <a:solidFill>
                  <a:srgbClr val="FFFF00"/>
                </a:solidFill>
              </a:rPr>
              <a:t> </a:t>
            </a:r>
            <a:r>
              <a:rPr lang="en-US" dirty="0" smtClean="0">
                <a:solidFill>
                  <a:srgbClr val="FFFFFF"/>
                </a:solidFill>
              </a:rPr>
              <a:t>is cumulative value to investing small amounts over time!</a:t>
            </a:r>
          </a:p>
          <a:p>
            <a:pPr>
              <a:buNone/>
            </a:pPr>
            <a:endParaRPr lang="en-US" dirty="0" smtClean="0">
              <a:solidFill>
                <a:srgbClr val="FFFFFF"/>
              </a:solidFill>
            </a:endParaRPr>
          </a:p>
          <a:p>
            <a:pPr>
              <a:buNone/>
            </a:pPr>
            <a:r>
              <a:rPr lang="en-US" dirty="0" smtClean="0">
                <a:solidFill>
                  <a:srgbClr val="FFFF00"/>
                </a:solidFill>
              </a:rPr>
              <a:t>Two reasons people don’t invest</a:t>
            </a:r>
          </a:p>
          <a:p>
            <a:pPr>
              <a:buNone/>
            </a:pPr>
            <a:r>
              <a:rPr lang="en-US" dirty="0" smtClean="0">
                <a:solidFill>
                  <a:srgbClr val="FFFFFF"/>
                </a:solidFill>
              </a:rPr>
              <a:t>No “WOW” factor with small investments there are no rewards</a:t>
            </a:r>
          </a:p>
          <a:p>
            <a:pPr>
              <a:buNone/>
            </a:pPr>
            <a:r>
              <a:rPr lang="en-US" dirty="0" smtClean="0">
                <a:solidFill>
                  <a:srgbClr val="FFFFFF"/>
                </a:solidFill>
              </a:rPr>
              <a:t>No punishment for not doing it.</a:t>
            </a:r>
          </a:p>
          <a:p>
            <a:pPr>
              <a:buNone/>
            </a:pPr>
            <a:endParaRPr lang="en-US" dirty="0" smtClean="0">
              <a:solidFill>
                <a:srgbClr val="FFFF00"/>
              </a:solidFill>
            </a:endParaRPr>
          </a:p>
          <a:p>
            <a:pPr>
              <a:buNone/>
            </a:pPr>
            <a:endParaRPr lang="en-US" dirty="0" smtClean="0">
              <a:solidFill>
                <a:srgbClr val="FFFF00"/>
              </a:solidFill>
            </a:endParaRPr>
          </a:p>
          <a:p>
            <a:pPr>
              <a:buNone/>
            </a:pPr>
            <a:endParaRPr lang="en-US" dirty="0">
              <a:solidFill>
                <a:srgbClr val="FFFF00"/>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Rule Number 2</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FF"/>
                </a:solidFill>
              </a:rPr>
              <a:t>Neglect has the same cumulative effect!</a:t>
            </a:r>
          </a:p>
          <a:p>
            <a:pPr>
              <a:buNone/>
            </a:pPr>
            <a:endParaRPr lang="en-US" dirty="0" smtClean="0">
              <a:solidFill>
                <a:srgbClr val="FFFFFF"/>
              </a:solidFill>
            </a:endParaRPr>
          </a:p>
          <a:p>
            <a:pPr>
              <a:buNone/>
            </a:pPr>
            <a:r>
              <a:rPr lang="en-US" dirty="0" smtClean="0">
                <a:solidFill>
                  <a:srgbClr val="FFFFFF"/>
                </a:solidFill>
              </a:rPr>
              <a:t>There are no quick fixes after neglect.</a:t>
            </a:r>
          </a:p>
          <a:p>
            <a:pPr>
              <a:buNone/>
            </a:pPr>
            <a:endParaRPr lang="en-US" dirty="0" smtClean="0">
              <a:solidFill>
                <a:srgbClr val="FFFFFF"/>
              </a:solidFill>
            </a:endParaRPr>
          </a:p>
          <a:p>
            <a:pPr>
              <a:buNone/>
            </a:pPr>
            <a:r>
              <a:rPr lang="en-US" dirty="0" smtClean="0">
                <a:solidFill>
                  <a:srgbClr val="FFFFFF"/>
                </a:solidFill>
              </a:rPr>
              <a:t>			     </a:t>
            </a:r>
            <a:r>
              <a:rPr lang="en-US" dirty="0" smtClean="0">
                <a:solidFill>
                  <a:srgbClr val="FFFF00"/>
                </a:solidFill>
              </a:rPr>
              <a:t>Rule Number 3</a:t>
            </a:r>
          </a:p>
          <a:p>
            <a:pPr>
              <a:buNone/>
            </a:pPr>
            <a:r>
              <a:rPr lang="en-US" dirty="0" smtClean="0">
                <a:solidFill>
                  <a:schemeClr val="bg1"/>
                </a:solidFill>
              </a:rPr>
              <a:t>There is no cumulative value in the random things that we choose to do over doing what is important.</a:t>
            </a:r>
          </a:p>
          <a:p>
            <a:pPr>
              <a:buNone/>
            </a:pPr>
            <a:endParaRPr lang="en-US" dirty="0">
              <a:solidFill>
                <a:srgbClr val="FFFFFF"/>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noFill/>
        </p:spPr>
        <p:txBody>
          <a:bodyPr/>
          <a:lstStyle/>
          <a:p>
            <a:r>
              <a:rPr lang="en-US" sz="6000" dirty="0">
                <a:solidFill>
                  <a:srgbClr val="FFFF00"/>
                </a:solidFill>
                <a:latin typeface="Book Antiqua" pitchFamily="18" charset="0"/>
              </a:rPr>
              <a:t>Questions?</a:t>
            </a:r>
          </a:p>
        </p:txBody>
      </p:sp>
      <p:pic>
        <p:nvPicPr>
          <p:cNvPr id="211971" name="Picture 3" descr="j0172629"/>
          <p:cNvPicPr>
            <a:picLocks noGrp="1" noChangeAspect="1" noChangeArrowheads="1" noCrop="1"/>
          </p:cNvPicPr>
          <p:nvPr>
            <p:ph idx="1"/>
          </p:nvPr>
        </p:nvPicPr>
        <p:blipFill>
          <a:blip r:embed="rId3" cstate="print"/>
          <a:stretch>
            <a:fillRect/>
          </a:stretch>
        </p:blipFill>
        <p:spPr>
          <a:xfrm>
            <a:off x="4171950" y="3405981"/>
            <a:ext cx="800100" cy="914400"/>
          </a:xfrm>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00"/>
                </a:solidFill>
              </a:rPr>
              <a:t>Management Commitment</a:t>
            </a:r>
            <a:endParaRPr lang="en-US" sz="4400"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FF"/>
                </a:solidFill>
              </a:rPr>
              <a:t> A written safety policy that clearly states expectations for supervisors and employees. </a:t>
            </a:r>
          </a:p>
          <a:p>
            <a:r>
              <a:rPr lang="en-US" dirty="0" smtClean="0">
                <a:solidFill>
                  <a:srgbClr val="FFFFFF"/>
                </a:solidFill>
              </a:rPr>
              <a:t>Allocation of resources to achieve safety expectations </a:t>
            </a:r>
          </a:p>
          <a:p>
            <a:r>
              <a:rPr lang="en-US" dirty="0" smtClean="0">
                <a:solidFill>
                  <a:srgbClr val="FFFFFF"/>
                </a:solidFill>
              </a:rPr>
              <a:t> Job descriptions that define safety as a responsibility. </a:t>
            </a:r>
            <a:r>
              <a:rPr lang="en-US" i="1" dirty="0" smtClean="0">
                <a:solidFill>
                  <a:srgbClr val="FFFFFF"/>
                </a:solidFill>
              </a:rPr>
              <a:t>Ensuring employees understand that fulfilling those responsibilities is a condition of employment. </a:t>
            </a:r>
            <a:endParaRPr lang="en-US" dirty="0" smtClean="0">
              <a:solidFill>
                <a:srgbClr val="FFFFFF"/>
              </a:solidFill>
            </a:endParaRPr>
          </a:p>
          <a:p>
            <a:endParaRPr lang="en-US" dirty="0" smtClean="0">
              <a:solidFill>
                <a:srgbClr val="FFFFFF"/>
              </a:solidFill>
            </a:endParaRPr>
          </a:p>
          <a:p>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Get Top Management Involved</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FF"/>
                </a:solidFill>
              </a:rPr>
              <a:t>	There is usually only one way to get top managements’ support and make safety a core value for your organization.</a:t>
            </a:r>
          </a:p>
          <a:p>
            <a:pPr>
              <a:buNone/>
            </a:pPr>
            <a:endParaRPr lang="en-US" dirty="0" smtClean="0">
              <a:solidFill>
                <a:srgbClr val="FFFFFF"/>
              </a:solidFill>
            </a:endParaRPr>
          </a:p>
          <a:p>
            <a:pPr>
              <a:buNone/>
            </a:pPr>
            <a:r>
              <a:rPr lang="en-US" dirty="0" smtClean="0">
                <a:solidFill>
                  <a:srgbClr val="FFFFFF"/>
                </a:solidFill>
              </a:rPr>
              <a:t>	</a:t>
            </a:r>
            <a:r>
              <a:rPr lang="en-US" sz="3600" dirty="0" smtClean="0">
                <a:solidFill>
                  <a:srgbClr val="FFFFFF"/>
                </a:solidFill>
              </a:rPr>
              <a:t> Talk</a:t>
            </a:r>
            <a:r>
              <a:rPr lang="en-US" sz="4000" dirty="0" smtClean="0">
                <a:solidFill>
                  <a:srgbClr val="FFFFFF"/>
                </a:solidFill>
              </a:rPr>
              <a:t> </a:t>
            </a:r>
            <a:r>
              <a:rPr lang="en-US" sz="4000" i="1" dirty="0" smtClean="0">
                <a:solidFill>
                  <a:srgbClr val="FFFFFF"/>
                </a:solidFill>
              </a:rPr>
              <a:t>Dollars and Cents!!!</a:t>
            </a:r>
            <a:endParaRPr lang="en-US" sz="4000" i="1" dirty="0">
              <a:solidFill>
                <a:srgbClr val="FFFFFF"/>
              </a:solidFill>
            </a:endParaRPr>
          </a:p>
        </p:txBody>
      </p:sp>
      <p:pic>
        <p:nvPicPr>
          <p:cNvPr id="4" name="Picture 1" descr="C:\Program Files (x86)\Microsoft Office\MEDIA\CAGCAT10\j0283209.gif"/>
          <p:cNvPicPr>
            <a:picLocks noChangeAspect="1" noChangeArrowheads="1" noCrop="1"/>
          </p:cNvPicPr>
          <p:nvPr/>
        </p:nvPicPr>
        <p:blipFill>
          <a:blip r:embed="rId3" cstate="print"/>
          <a:srcRect/>
          <a:stretch>
            <a:fillRect/>
          </a:stretch>
        </p:blipFill>
        <p:spPr bwMode="auto">
          <a:xfrm>
            <a:off x="2819400" y="4495800"/>
            <a:ext cx="3200400" cy="2087551"/>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HIDDEN COSTS</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Disruption of operations or delays in completing projects</a:t>
            </a:r>
          </a:p>
          <a:p>
            <a:r>
              <a:rPr lang="en-US" dirty="0" smtClean="0">
                <a:solidFill>
                  <a:schemeClr val="bg1"/>
                </a:solidFill>
              </a:rPr>
              <a:t>Impaired ability to respond to requests for service</a:t>
            </a:r>
          </a:p>
          <a:p>
            <a:r>
              <a:rPr lang="en-US" dirty="0" smtClean="0">
                <a:solidFill>
                  <a:schemeClr val="bg1"/>
                </a:solidFill>
              </a:rPr>
              <a:t>Equipment loss, or loss of use</a:t>
            </a:r>
          </a:p>
          <a:p>
            <a:r>
              <a:rPr lang="en-US" dirty="0" smtClean="0">
                <a:solidFill>
                  <a:schemeClr val="bg1"/>
                </a:solidFill>
              </a:rPr>
              <a:t>Shaken public confidence</a:t>
            </a:r>
          </a:p>
          <a:p>
            <a:r>
              <a:rPr lang="en-US" dirty="0" smtClean="0">
                <a:solidFill>
                  <a:schemeClr val="bg1"/>
                </a:solidFill>
              </a:rPr>
              <a:t>Reduced employee morale</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FFFF00"/>
                </a:solidFill>
                <a:latin typeface="+mj-lt"/>
                <a:ea typeface="+mj-ea"/>
                <a:cs typeface="+mj-cs"/>
              </a:rPr>
              <a:t>Assignment of Responsibility</a:t>
            </a:r>
            <a:endParaRPr lang="en-US" sz="4400" dirty="0">
              <a:solidFill>
                <a:srgbClr val="FFFF00"/>
              </a:solidFill>
            </a:endParaRPr>
          </a:p>
        </p:txBody>
      </p:sp>
      <p:sp>
        <p:nvSpPr>
          <p:cNvPr id="3" name="Content Placeholder 2"/>
          <p:cNvSpPr>
            <a:spLocks noGrp="1"/>
          </p:cNvSpPr>
          <p:nvPr>
            <p:ph idx="1"/>
          </p:nvPr>
        </p:nvSpPr>
        <p:spPr/>
        <p:txBody>
          <a:bodyPr/>
          <a:lstStyle/>
          <a:p>
            <a:r>
              <a:rPr lang="en-US" sz="3600" dirty="0">
                <a:solidFill>
                  <a:srgbClr val="FFFFFF"/>
                </a:solidFill>
                <a:latin typeface="+mn-lt"/>
                <a:ea typeface="+mn-ea"/>
                <a:cs typeface="+mn-cs"/>
              </a:rPr>
              <a:t>Delegate to key </a:t>
            </a:r>
            <a:r>
              <a:rPr lang="en-US" sz="3600" dirty="0" smtClean="0">
                <a:solidFill>
                  <a:srgbClr val="FFFFFF"/>
                </a:solidFill>
                <a:latin typeface="+mn-lt"/>
                <a:ea typeface="+mn-ea"/>
                <a:cs typeface="+mn-cs"/>
              </a:rPr>
              <a:t>personnel</a:t>
            </a:r>
          </a:p>
          <a:p>
            <a:r>
              <a:rPr lang="en-US" sz="3600" dirty="0" smtClean="0">
                <a:solidFill>
                  <a:srgbClr val="FFFFFF"/>
                </a:solidFill>
                <a:latin typeface="+mn-lt"/>
                <a:ea typeface="+mn-ea"/>
                <a:cs typeface="+mn-cs"/>
              </a:rPr>
              <a:t>Proper </a:t>
            </a:r>
            <a:r>
              <a:rPr lang="en-US" sz="3600" dirty="0">
                <a:solidFill>
                  <a:srgbClr val="FFFFFF"/>
                </a:solidFill>
                <a:latin typeface="+mn-lt"/>
                <a:ea typeface="+mn-ea"/>
                <a:cs typeface="+mn-cs"/>
              </a:rPr>
              <a:t>selection </a:t>
            </a:r>
            <a:r>
              <a:rPr lang="en-US" sz="3600" dirty="0" smtClean="0">
                <a:solidFill>
                  <a:srgbClr val="FFFFFF"/>
                </a:solidFill>
              </a:rPr>
              <a:t>of a Safety Coordinator.</a:t>
            </a:r>
            <a:endParaRPr lang="en-US" sz="3600" dirty="0">
              <a:solidFill>
                <a:srgbClr val="FFFFFF"/>
              </a:solidFill>
              <a:latin typeface="+mn-lt"/>
              <a:ea typeface="+mn-ea"/>
              <a:cs typeface="+mn-cs"/>
            </a:endParaRPr>
          </a:p>
          <a:p>
            <a:r>
              <a:rPr lang="en-US" dirty="0" smtClean="0">
                <a:solidFill>
                  <a:srgbClr val="FFFFFF"/>
                </a:solidFill>
              </a:rPr>
              <a:t>Emphasize to employees their responsibilities </a:t>
            </a:r>
          </a:p>
          <a:p>
            <a:endParaRPr lang="en-US" dirty="0">
              <a:solidFill>
                <a:srgbClr val="FFFFFF"/>
              </a:solidFill>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00"/>
                </a:solidFill>
              </a:rPr>
              <a:t>Responsibility</a:t>
            </a:r>
            <a:endParaRPr lang="en-US" sz="44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Managers’ responsibilities may include</a:t>
            </a:r>
          </a:p>
          <a:p>
            <a:pPr>
              <a:buNone/>
            </a:pPr>
            <a:r>
              <a:rPr lang="en-US" dirty="0" smtClean="0">
                <a:solidFill>
                  <a:schemeClr val="bg1"/>
                </a:solidFill>
              </a:rPr>
              <a:t>the following:</a:t>
            </a:r>
          </a:p>
          <a:p>
            <a:pPr>
              <a:buNone/>
            </a:pPr>
            <a:endParaRPr lang="en-US" dirty="0" smtClean="0">
              <a:solidFill>
                <a:schemeClr val="bg1"/>
              </a:solidFill>
            </a:endParaRPr>
          </a:p>
          <a:p>
            <a:r>
              <a:rPr lang="en-US" dirty="0" smtClean="0">
                <a:solidFill>
                  <a:schemeClr val="bg1"/>
                </a:solidFill>
              </a:rPr>
              <a:t>Identify and control hazards</a:t>
            </a:r>
          </a:p>
          <a:p>
            <a:r>
              <a:rPr lang="en-US" dirty="0" smtClean="0">
                <a:solidFill>
                  <a:schemeClr val="bg1"/>
                </a:solidFill>
              </a:rPr>
              <a:t>Ensure that work practices and procedures are understood and observed</a:t>
            </a:r>
          </a:p>
          <a:p>
            <a:r>
              <a:rPr lang="en-US" dirty="0" smtClean="0">
                <a:solidFill>
                  <a:schemeClr val="bg1"/>
                </a:solidFill>
              </a:rPr>
              <a:t>Train employees</a:t>
            </a: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Effective Safety Committe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1723</Words>
  <Application>Microsoft Office PowerPoint</Application>
  <PresentationFormat>On-screen Show (4:3)</PresentationFormat>
  <Paragraphs>312</Paragraphs>
  <Slides>47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Effective Safety Committees</vt:lpstr>
      <vt:lpstr>Clip</vt:lpstr>
      <vt:lpstr>Municipal Safety Programs</vt:lpstr>
      <vt:lpstr>What is Safety?</vt:lpstr>
      <vt:lpstr>Basic Elements of an Effective Safety Program</vt:lpstr>
      <vt:lpstr>Management Commitment</vt:lpstr>
      <vt:lpstr>Management Commitment</vt:lpstr>
      <vt:lpstr>Get Top Management Involved</vt:lpstr>
      <vt:lpstr>HIDDEN COSTS</vt:lpstr>
      <vt:lpstr>Assignment of Responsibility</vt:lpstr>
      <vt:lpstr>Responsibility</vt:lpstr>
      <vt:lpstr>Responsibility</vt:lpstr>
      <vt:lpstr>Employee Responsibility</vt:lpstr>
      <vt:lpstr>Accountability</vt:lpstr>
      <vt:lpstr>Accountability</vt:lpstr>
      <vt:lpstr>Hazard Identification</vt:lpstr>
      <vt:lpstr>Hazard Identification and Control</vt:lpstr>
      <vt:lpstr>Hazard Identification and Control</vt:lpstr>
      <vt:lpstr>Emergency Plan</vt:lpstr>
      <vt:lpstr>Emergency Plan</vt:lpstr>
      <vt:lpstr>Emergency Plan</vt:lpstr>
      <vt:lpstr>Employee Involvement</vt:lpstr>
      <vt:lpstr>Meeting vs Training?</vt:lpstr>
      <vt:lpstr>Safety Training</vt:lpstr>
      <vt:lpstr>PURPOSE OF MEETINGS</vt:lpstr>
      <vt:lpstr>SAFETY MEETING OBJECTIVE</vt:lpstr>
      <vt:lpstr>Meeting Presenters</vt:lpstr>
      <vt:lpstr>SAFETY MEETING TOPICS</vt:lpstr>
      <vt:lpstr>Slide 27</vt:lpstr>
      <vt:lpstr>ATTENDANCE</vt:lpstr>
      <vt:lpstr>DOCUMENTATION OF MEETING</vt:lpstr>
      <vt:lpstr>Safety Incentive Programs</vt:lpstr>
      <vt:lpstr>Safety Awareness</vt:lpstr>
      <vt:lpstr>Slide 32</vt:lpstr>
      <vt:lpstr>Slide 33</vt:lpstr>
      <vt:lpstr>Slide 34</vt:lpstr>
      <vt:lpstr>Slide 35</vt:lpstr>
      <vt:lpstr>Safety Committees</vt:lpstr>
      <vt:lpstr>Forming a Committee</vt:lpstr>
      <vt:lpstr>What makes a safety committee meeting a disaster?</vt:lpstr>
      <vt:lpstr>Basic Meeting Procedures</vt:lpstr>
      <vt:lpstr>Wellness Programs</vt:lpstr>
      <vt:lpstr>Slide 41</vt:lpstr>
      <vt:lpstr>Slide 42</vt:lpstr>
      <vt:lpstr>Accident Investigation</vt:lpstr>
      <vt:lpstr>Evaluation</vt:lpstr>
      <vt:lpstr>Slide 45</vt:lpstr>
      <vt:lpstr>Rule Number 2</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Safety Committees</dc:title>
  <dc:creator>wills</dc:creator>
  <cp:lastModifiedBy>donnaw</cp:lastModifiedBy>
  <cp:revision>115</cp:revision>
  <cp:lastPrinted>2004-07-06T19:00:43Z</cp:lastPrinted>
  <dcterms:created xsi:type="dcterms:W3CDTF">2011-05-03T20:08:07Z</dcterms:created>
  <dcterms:modified xsi:type="dcterms:W3CDTF">2011-07-20T18:56:59Z</dcterms:modified>
</cp:coreProperties>
</file>